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.xml" ContentType="application/vnd.openxmlformats-officedocument.presentationml.tags+xml"/>
  <Override PartName="/ppt/notesSlides/notesSlide33.xml" ContentType="application/vnd.openxmlformats-officedocument.presentationml.notesSlide+xml"/>
  <Override PartName="/ppt/tags/tag3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4.xml" ContentType="application/vnd.openxmlformats-officedocument.presentationml.tags+xml"/>
  <Override PartName="/ppt/notesSlides/notesSlide36.xml" ContentType="application/vnd.openxmlformats-officedocument.presentationml.notesSlide+xml"/>
  <Override PartName="/ppt/tags/tag5.xml" ContentType="application/vnd.openxmlformats-officedocument.presentationml.tags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2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4" r:id="rId1"/>
  </p:sldMasterIdLst>
  <p:notesMasterIdLst>
    <p:notesMasterId r:id="rId47"/>
  </p:notesMasterIdLst>
  <p:handoutMasterIdLst>
    <p:handoutMasterId r:id="rId48"/>
  </p:handoutMasterIdLst>
  <p:sldIdLst>
    <p:sldId id="303" r:id="rId2"/>
    <p:sldId id="309" r:id="rId3"/>
    <p:sldId id="352" r:id="rId4"/>
    <p:sldId id="310" r:id="rId5"/>
    <p:sldId id="311" r:id="rId6"/>
    <p:sldId id="350" r:id="rId7"/>
    <p:sldId id="312" r:id="rId8"/>
    <p:sldId id="313" r:id="rId9"/>
    <p:sldId id="325" r:id="rId10"/>
    <p:sldId id="324" r:id="rId11"/>
    <p:sldId id="340" r:id="rId12"/>
    <p:sldId id="334" r:id="rId13"/>
    <p:sldId id="335" r:id="rId14"/>
    <p:sldId id="336" r:id="rId15"/>
    <p:sldId id="337" r:id="rId16"/>
    <p:sldId id="341" r:id="rId17"/>
    <p:sldId id="328" r:id="rId18"/>
    <p:sldId id="344" r:id="rId19"/>
    <p:sldId id="346" r:id="rId20"/>
    <p:sldId id="326" r:id="rId21"/>
    <p:sldId id="343" r:id="rId22"/>
    <p:sldId id="342" r:id="rId23"/>
    <p:sldId id="338" r:id="rId24"/>
    <p:sldId id="322" r:id="rId25"/>
    <p:sldId id="323" r:id="rId26"/>
    <p:sldId id="339" r:id="rId27"/>
    <p:sldId id="330" r:id="rId28"/>
    <p:sldId id="331" r:id="rId29"/>
    <p:sldId id="332" r:id="rId30"/>
    <p:sldId id="333" r:id="rId31"/>
    <p:sldId id="327" r:id="rId32"/>
    <p:sldId id="351" r:id="rId33"/>
    <p:sldId id="348" r:id="rId34"/>
    <p:sldId id="347" r:id="rId35"/>
    <p:sldId id="349" r:id="rId36"/>
    <p:sldId id="318" r:id="rId37"/>
    <p:sldId id="329" r:id="rId38"/>
    <p:sldId id="345" r:id="rId39"/>
    <p:sldId id="358" r:id="rId40"/>
    <p:sldId id="355" r:id="rId41"/>
    <p:sldId id="356" r:id="rId42"/>
    <p:sldId id="354" r:id="rId43"/>
    <p:sldId id="353" r:id="rId44"/>
    <p:sldId id="319" r:id="rId45"/>
    <p:sldId id="314" r:id="rId46"/>
  </p:sldIdLst>
  <p:sldSz cx="2743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52C"/>
    <a:srgbClr val="3E6EDA"/>
    <a:srgbClr val="685542"/>
    <a:srgbClr val="95C6DF"/>
    <a:srgbClr val="FF0000"/>
    <a:srgbClr val="868678"/>
    <a:srgbClr val="7598E5"/>
    <a:srgbClr val="5883DF"/>
    <a:srgbClr val="8FABE9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50" autoAdjust="0"/>
    <p:restoredTop sz="99645" autoAdjust="0"/>
  </p:normalViewPr>
  <p:slideViewPr>
    <p:cSldViewPr>
      <p:cViewPr>
        <p:scale>
          <a:sx n="50" d="100"/>
          <a:sy n="50" d="100"/>
        </p:scale>
        <p:origin x="1992" y="-474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47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.pass.psu.edu\win7pass\users\c\q\cqp5067\5th%20YEAR\Thesis%20stuff\John%20Carroll%20Uni\Design%20Files_Thesis\Electrical\PV\graphs%20in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.pass.psu.edu\win7pass\users\c\q\cqp5067\5th%20YEAR\Thesis%20stuff\John%20Carroll%20Uni\Design%20Files_Thesis\Electrical\PV\graphs%20in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.pass.psu.edu\win7pass\users\c\q\cqp5067\5th%20YEAR\Thesis%20stuff\John%20Carroll%20Uni\Design%20Files_Thesis\Electrical\PV\graphs%20in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>
                <a:latin typeface="Kalinga" panose="020B0502040204020203" pitchFamily="34" charset="0"/>
                <a:cs typeface="Kalinga" panose="020B0502040204020203" pitchFamily="34" charset="0"/>
              </a:rPr>
              <a:t>Monthly Energy Delivered </a:t>
            </a:r>
            <a:r>
              <a:rPr lang="en-US" sz="1200" dirty="0" smtClean="0">
                <a:latin typeface="Kalinga" panose="020B0502040204020203" pitchFamily="34" charset="0"/>
                <a:cs typeface="Kalinga" panose="020B0502040204020203" pitchFamily="34" charset="0"/>
              </a:rPr>
              <a:t>(kWh</a:t>
            </a:r>
            <a:r>
              <a:rPr lang="en-US" sz="1200" dirty="0">
                <a:latin typeface="Kalinga" panose="020B0502040204020203" pitchFamily="34" charset="0"/>
                <a:cs typeface="Kalinga" panose="020B0502040204020203" pitchFamily="34" charset="0"/>
              </a:rPr>
              <a:t>)</a:t>
            </a:r>
          </a:p>
        </c:rich>
      </c:tx>
      <c:layout>
        <c:manualLayout>
          <c:xMode val="edge"/>
          <c:yMode val="edge"/>
          <c:x val="0.35005057379914911"/>
          <c:y val="2.417561289499808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7425343637475538E-2"/>
          <c:y val="0.10225721784776905"/>
          <c:w val="0.89201927398786141"/>
          <c:h val="0.81531599037636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'Monthly Energy Delivered '!$B$1</c:f>
              <c:strCache>
                <c:ptCount val="1"/>
                <c:pt idx="0">
                  <c:v>Monthly Energy Delivered (kWh)</c:v>
                </c:pt>
              </c:strCache>
            </c:strRef>
          </c:tx>
          <c:spPr>
            <a:solidFill>
              <a:srgbClr val="95C6DF"/>
            </a:solidFill>
          </c:spPr>
          <c:invertIfNegative val="0"/>
          <c:val>
            <c:numRef>
              <c:f>'Monthly Energy Delivered '!$B$2:$B$13</c:f>
              <c:numCache>
                <c:formatCode>General</c:formatCode>
                <c:ptCount val="12"/>
                <c:pt idx="0">
                  <c:v>3132.03</c:v>
                </c:pt>
                <c:pt idx="1">
                  <c:v>4021.49</c:v>
                </c:pt>
                <c:pt idx="2">
                  <c:v>5977.69</c:v>
                </c:pt>
                <c:pt idx="3">
                  <c:v>7296.62</c:v>
                </c:pt>
                <c:pt idx="4">
                  <c:v>8710.0400000000009</c:v>
                </c:pt>
                <c:pt idx="5">
                  <c:v>8802.9</c:v>
                </c:pt>
                <c:pt idx="6">
                  <c:v>8974.5400000000009</c:v>
                </c:pt>
                <c:pt idx="7">
                  <c:v>8194.42</c:v>
                </c:pt>
                <c:pt idx="8">
                  <c:v>6462.77</c:v>
                </c:pt>
                <c:pt idx="9">
                  <c:v>4964.8500000000004</c:v>
                </c:pt>
                <c:pt idx="10">
                  <c:v>2740.71</c:v>
                </c:pt>
                <c:pt idx="11">
                  <c:v>2274.2199999999998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80620160"/>
        <c:axId val="80622336"/>
      </c:barChart>
      <c:catAx>
        <c:axId val="80620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Tw Cen MT" panose="020B0602020104020603" pitchFamily="34" charset="0"/>
                  </a:defRPr>
                </a:pPr>
                <a:r>
                  <a:rPr lang="en-US">
                    <a:latin typeface="Tw Cen MT" panose="020B0602020104020603" pitchFamily="34" charset="0"/>
                  </a:rPr>
                  <a:t>Month</a:t>
                </a:r>
              </a:p>
            </c:rich>
          </c:tx>
          <c:layout>
            <c:manualLayout>
              <c:xMode val="edge"/>
              <c:yMode val="edge"/>
              <c:x val="0.49839432508333692"/>
              <c:y val="0.93158356576210144"/>
            </c:manualLayout>
          </c:layout>
          <c:overlay val="0"/>
        </c:title>
        <c:majorTickMark val="none"/>
        <c:minorTickMark val="none"/>
        <c:tickLblPos val="nextTo"/>
        <c:crossAx val="80622336"/>
        <c:crosses val="autoZero"/>
        <c:auto val="1"/>
        <c:lblAlgn val="ctr"/>
        <c:lblOffset val="100"/>
        <c:noMultiLvlLbl val="0"/>
      </c:catAx>
      <c:valAx>
        <c:axId val="8062233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65000"/>
                  <a:alpha val="37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Tw Cen MT" panose="020B0602020104020603" pitchFamily="34" charset="0"/>
                  </a:defRPr>
                </a:pPr>
                <a:r>
                  <a:rPr lang="en-US" dirty="0" smtClean="0">
                    <a:latin typeface="Tw Cen MT" panose="020B0602020104020603" pitchFamily="34" charset="0"/>
                  </a:rPr>
                  <a:t>kWh</a:t>
                </a:r>
                <a:endParaRPr lang="en-US" dirty="0">
                  <a:latin typeface="Tw Cen MT" panose="020B0602020104020603" pitchFamily="34" charset="0"/>
                </a:endParaRPr>
              </a:p>
            </c:rich>
          </c:tx>
          <c:layout>
            <c:manualLayout>
              <c:xMode val="edge"/>
              <c:yMode val="edge"/>
              <c:x val="8.5857790503459791E-3"/>
              <c:y val="0.692961902489461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062016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>
                <a:latin typeface="Kalinga" panose="020B0502040204020203" pitchFamily="34" charset="0"/>
                <a:cs typeface="Kalinga" panose="020B0502040204020203" pitchFamily="34" charset="0"/>
              </a:rPr>
              <a:t>Monthly Energy Delivered (mWh)</a:t>
            </a:r>
          </a:p>
        </c:rich>
      </c:tx>
      <c:layout>
        <c:manualLayout>
          <c:xMode val="edge"/>
          <c:yMode val="edge"/>
          <c:x val="0.29477209578586427"/>
          <c:y val="2.41750035197401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935337628251017E-2"/>
          <c:y val="0.10225721784776905"/>
          <c:w val="0.87250918635170605"/>
          <c:h val="0.759124015748031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'Monthly Energy Delivered '!$B$1</c:f>
              <c:strCache>
                <c:ptCount val="1"/>
                <c:pt idx="0">
                  <c:v>Monthly Energy Delivered (kWh)</c:v>
                </c:pt>
              </c:strCache>
            </c:strRef>
          </c:tx>
          <c:spPr>
            <a:solidFill>
              <a:srgbClr val="95C6DF"/>
            </a:solidFill>
          </c:spPr>
          <c:invertIfNegative val="0"/>
          <c:val>
            <c:numRef>
              <c:f>'Monthly Energy Delivered '!$B$2:$B$13</c:f>
              <c:numCache>
                <c:formatCode>General</c:formatCode>
                <c:ptCount val="12"/>
                <c:pt idx="0">
                  <c:v>3132.03</c:v>
                </c:pt>
                <c:pt idx="1">
                  <c:v>4021.49</c:v>
                </c:pt>
                <c:pt idx="2">
                  <c:v>5977.69</c:v>
                </c:pt>
                <c:pt idx="3">
                  <c:v>7296.62</c:v>
                </c:pt>
                <c:pt idx="4">
                  <c:v>8710.0400000000009</c:v>
                </c:pt>
                <c:pt idx="5">
                  <c:v>8802.9</c:v>
                </c:pt>
                <c:pt idx="6">
                  <c:v>8974.5400000000009</c:v>
                </c:pt>
                <c:pt idx="7">
                  <c:v>8194.42</c:v>
                </c:pt>
                <c:pt idx="8">
                  <c:v>6462.77</c:v>
                </c:pt>
                <c:pt idx="9">
                  <c:v>4964.8500000000004</c:v>
                </c:pt>
                <c:pt idx="10">
                  <c:v>2740.71</c:v>
                </c:pt>
                <c:pt idx="11">
                  <c:v>2274.2199999999998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12930816"/>
        <c:axId val="154481408"/>
      </c:barChart>
      <c:catAx>
        <c:axId val="112930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Tw Cen MT" panose="020B0602020104020603" pitchFamily="34" charset="0"/>
                  </a:defRPr>
                </a:pPr>
                <a:r>
                  <a:rPr lang="en-US">
                    <a:latin typeface="Tw Cen MT" panose="020B0602020104020603" pitchFamily="34" charset="0"/>
                  </a:rPr>
                  <a:t>Month</a:t>
                </a:r>
              </a:p>
            </c:rich>
          </c:tx>
          <c:layout>
            <c:manualLayout>
              <c:xMode val="edge"/>
              <c:yMode val="edge"/>
              <c:x val="0.5032718722659667"/>
              <c:y val="0.9356944444444445"/>
            </c:manualLayout>
          </c:layout>
          <c:overlay val="0"/>
        </c:title>
        <c:majorTickMark val="none"/>
        <c:minorTickMark val="none"/>
        <c:tickLblPos val="nextTo"/>
        <c:crossAx val="154481408"/>
        <c:crosses val="autoZero"/>
        <c:auto val="1"/>
        <c:lblAlgn val="ctr"/>
        <c:lblOffset val="100"/>
        <c:noMultiLvlLbl val="0"/>
      </c:catAx>
      <c:valAx>
        <c:axId val="15448140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65000"/>
                  <a:alpha val="37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Tw Cen MT" panose="020B0602020104020603" pitchFamily="34" charset="0"/>
                  </a:defRPr>
                </a:pPr>
                <a:r>
                  <a:rPr lang="en-US">
                    <a:latin typeface="Tw Cen MT" panose="020B0602020104020603" pitchFamily="34" charset="0"/>
                  </a:rPr>
                  <a:t>MWh</a:t>
                </a:r>
              </a:p>
            </c:rich>
          </c:tx>
          <c:layout>
            <c:manualLayout>
              <c:xMode val="edge"/>
              <c:yMode val="edge"/>
              <c:x val="3.9476751606667061E-2"/>
              <c:y val="0.775176510457918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2930816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>
                <a:latin typeface="Kalinga" panose="020B0502040204020203" pitchFamily="34" charset="0"/>
                <a:cs typeface="Kalinga" panose="020B0502040204020203" pitchFamily="34" charset="0"/>
              </a:rPr>
              <a:t>Monthly Energy Delivered (mWh)</a:t>
            </a:r>
          </a:p>
        </c:rich>
      </c:tx>
      <c:layout>
        <c:manualLayout>
          <c:xMode val="edge"/>
          <c:yMode val="edge"/>
          <c:x val="0.29477209578586427"/>
          <c:y val="2.41750035197401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935337628251017E-2"/>
          <c:y val="0.10225721784776905"/>
          <c:w val="0.87250918635170605"/>
          <c:h val="0.759124015748031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'Monthly Energy Delivered '!$B$1</c:f>
              <c:strCache>
                <c:ptCount val="1"/>
                <c:pt idx="0">
                  <c:v>Monthly Energy Delivered (kWh)</c:v>
                </c:pt>
              </c:strCache>
            </c:strRef>
          </c:tx>
          <c:spPr>
            <a:solidFill>
              <a:srgbClr val="95C6DF"/>
            </a:solidFill>
          </c:spPr>
          <c:invertIfNegative val="0"/>
          <c:val>
            <c:numRef>
              <c:f>'Monthly Energy Delivered '!$B$2:$B$13</c:f>
              <c:numCache>
                <c:formatCode>General</c:formatCode>
                <c:ptCount val="12"/>
                <c:pt idx="0">
                  <c:v>3132.03</c:v>
                </c:pt>
                <c:pt idx="1">
                  <c:v>4021.49</c:v>
                </c:pt>
                <c:pt idx="2">
                  <c:v>5977.69</c:v>
                </c:pt>
                <c:pt idx="3">
                  <c:v>7296.62</c:v>
                </c:pt>
                <c:pt idx="4">
                  <c:v>8710.0400000000009</c:v>
                </c:pt>
                <c:pt idx="5">
                  <c:v>8802.9</c:v>
                </c:pt>
                <c:pt idx="6">
                  <c:v>8974.5400000000009</c:v>
                </c:pt>
                <c:pt idx="7">
                  <c:v>8194.42</c:v>
                </c:pt>
                <c:pt idx="8">
                  <c:v>6462.77</c:v>
                </c:pt>
                <c:pt idx="9">
                  <c:v>4964.8500000000004</c:v>
                </c:pt>
                <c:pt idx="10">
                  <c:v>2740.71</c:v>
                </c:pt>
                <c:pt idx="11">
                  <c:v>2274.2199999999998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83384192"/>
        <c:axId val="160705536"/>
      </c:barChart>
      <c:catAx>
        <c:axId val="83384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Tw Cen MT" panose="020B0602020104020603" pitchFamily="34" charset="0"/>
                  </a:defRPr>
                </a:pPr>
                <a:r>
                  <a:rPr lang="en-US">
                    <a:latin typeface="Tw Cen MT" panose="020B0602020104020603" pitchFamily="34" charset="0"/>
                  </a:rPr>
                  <a:t>Month</a:t>
                </a:r>
              </a:p>
            </c:rich>
          </c:tx>
          <c:layout>
            <c:manualLayout>
              <c:xMode val="edge"/>
              <c:yMode val="edge"/>
              <c:x val="0.5032718722659667"/>
              <c:y val="0.9356944444444445"/>
            </c:manualLayout>
          </c:layout>
          <c:overlay val="0"/>
        </c:title>
        <c:majorTickMark val="none"/>
        <c:minorTickMark val="none"/>
        <c:tickLblPos val="nextTo"/>
        <c:crossAx val="160705536"/>
        <c:crosses val="autoZero"/>
        <c:auto val="1"/>
        <c:lblAlgn val="ctr"/>
        <c:lblOffset val="100"/>
        <c:noMultiLvlLbl val="0"/>
      </c:catAx>
      <c:valAx>
        <c:axId val="16070553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65000"/>
                  <a:alpha val="37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Tw Cen MT" panose="020B0602020104020603" pitchFamily="34" charset="0"/>
                  </a:defRPr>
                </a:pPr>
                <a:r>
                  <a:rPr lang="en-US">
                    <a:latin typeface="Tw Cen MT" panose="020B0602020104020603" pitchFamily="34" charset="0"/>
                  </a:rPr>
                  <a:t>MWh</a:t>
                </a:r>
              </a:p>
            </c:rich>
          </c:tx>
          <c:layout>
            <c:manualLayout>
              <c:xMode val="edge"/>
              <c:yMode val="edge"/>
              <c:x val="3.9476751606667061E-2"/>
              <c:y val="0.775176510457918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3384192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520" cy="36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458" y="0"/>
            <a:ext cx="4160520" cy="36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941"/>
            <a:ext cx="4160520" cy="36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458" y="6947941"/>
            <a:ext cx="4160520" cy="36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53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6011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6011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6C15A6C8-196C-4F17-9B75-96F784CD7CDC}" type="datetimeFigureOut">
              <a:rPr lang="en-US" smtClean="0"/>
              <a:t>4/13/2014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5220"/>
            <a:ext cx="7680960" cy="3291590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941"/>
            <a:ext cx="4160520" cy="366011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7941"/>
            <a:ext cx="4160520" cy="366011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F4622231-42BC-4E68-B703-5BC811901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-685800" y="549275"/>
            <a:ext cx="10972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60123" y="3474720"/>
            <a:ext cx="7680959" cy="3291840"/>
          </a:xfrm>
          <a:prstGeom prst="rect">
            <a:avLst/>
          </a:prstGeom>
        </p:spPr>
        <p:txBody>
          <a:bodyPr lIns="95731" tIns="95731" rIns="95731" bIns="9573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6"/>
            <a:ext cx="23317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70E4B952-025C-437D-AD78-4ACC529846BD}" type="datetimeFigureOut">
              <a:rPr lang="en-US" smtClean="0"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4FB92265-B2AD-42C3-A887-4F1D2BE98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2.emf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42.PNG"/><Relationship Id="rId4" Type="http://schemas.microsoft.com/office/2007/relationships/hdphoto" Target="../media/hdphoto6.wdp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2.png"/><Relationship Id="rId4" Type="http://schemas.openxmlformats.org/officeDocument/2006/relationships/image" Target="../media/image46.PN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chart" Target="../charts/char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210800" y="3200400"/>
            <a:ext cx="7620000" cy="307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| Murphy Hall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|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| 1 John Carroll Boulevard, University Heights, OH 44118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	| Faye Poon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b="1" dirty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	</a:t>
            </a:r>
            <a:r>
              <a:rPr lang="en-US" altLang="en-US" sz="18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| Lighting / Electrical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b="1" dirty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	</a:t>
            </a:r>
            <a:r>
              <a:rPr lang="en-US" altLang="en-US" sz="18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| Advisor: Shawn Good</a:t>
            </a:r>
            <a:endParaRPr lang="en-US" altLang="en-US" sz="18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44000" y="609600"/>
            <a:ext cx="9188031" cy="2136663"/>
            <a:chOff x="1058095" y="1200150"/>
            <a:chExt cx="7781925" cy="2171700"/>
          </a:xfrm>
        </p:grpSpPr>
        <p:pic>
          <p:nvPicPr>
            <p:cNvPr id="4" name="Picture 3" descr="http://hasenstabinc.com/assets/jcu_murphy_exteriorclouds_web1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35" b="11058"/>
            <a:stretch/>
          </p:blipFill>
          <p:spPr bwMode="auto">
            <a:xfrm>
              <a:off x="1058095" y="1200150"/>
              <a:ext cx="7781925" cy="2171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 Box 20"/>
            <p:cNvSpPr txBox="1"/>
            <p:nvPr/>
          </p:nvSpPr>
          <p:spPr>
            <a:xfrm>
              <a:off x="6440527" y="3133725"/>
              <a:ext cx="2362200" cy="238125"/>
            </a:xfrm>
            <a:prstGeom prst="rect">
              <a:avLst/>
            </a:prstGeom>
            <a:solidFill>
              <a:srgbClr val="FFFFFF">
                <a:alpha val="49020"/>
              </a:srgb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50" dirty="0">
                  <a:effectLst/>
                  <a:latin typeface="Tw Cen MT"/>
                  <a:ea typeface="Calibri"/>
                  <a:cs typeface="Times New Roman"/>
                </a:rPr>
                <a:t>Copyright by </a:t>
              </a:r>
              <a:r>
                <a:rPr lang="en-US" sz="1250" dirty="0" err="1">
                  <a:effectLst/>
                  <a:latin typeface="Tw Cen MT"/>
                  <a:ea typeface="Calibri"/>
                  <a:cs typeface="Times New Roman"/>
                </a:rPr>
                <a:t>Hasenstab</a:t>
              </a:r>
              <a:r>
                <a:rPr lang="en-US" sz="1250" dirty="0">
                  <a:effectLst/>
                  <a:latin typeface="Tw Cen MT"/>
                  <a:ea typeface="Calibri"/>
                  <a:cs typeface="Times New Roman"/>
                </a:rPr>
                <a:t> Architects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26" name="Picture 2" descr="T:\Image\logo_colored_fl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603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403" y="505304"/>
            <a:ext cx="7567852" cy="584739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9" name="Picture 2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21634411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21694154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10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5" name="Picture 2" descr="T:\Image\logo_colored_f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0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403" y="505304"/>
            <a:ext cx="7567852" cy="58473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12" y="1815577"/>
            <a:ext cx="2656528" cy="172968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11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4" name="Picture 2" descr="T:\Image\logo_colored_f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21634411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21694154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645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403" y="505304"/>
            <a:ext cx="7567852" cy="584739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4557" b="3305"/>
          <a:stretch/>
        </p:blipFill>
        <p:spPr>
          <a:xfrm>
            <a:off x="15255559" y="1815576"/>
            <a:ext cx="2651441" cy="172968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12" y="1815577"/>
            <a:ext cx="2656528" cy="172968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12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4" name="Picture 2" descr="T:\Image\logo_colored_fli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19" name="Picture 1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21634411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21694154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291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403" y="505304"/>
            <a:ext cx="7567852" cy="584739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4557" b="3305"/>
          <a:stretch/>
        </p:blipFill>
        <p:spPr>
          <a:xfrm>
            <a:off x="15255559" y="1815576"/>
            <a:ext cx="2651441" cy="17296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965" y="1518724"/>
            <a:ext cx="1616435" cy="22592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12" y="1815577"/>
            <a:ext cx="2656528" cy="172968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13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4" name="Picture 2" descr="T:\Image\logo_colored_fli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21634411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21694154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291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403" y="505304"/>
            <a:ext cx="7567852" cy="58473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4557" b="3305"/>
          <a:stretch/>
        </p:blipFill>
        <p:spPr>
          <a:xfrm>
            <a:off x="15255559" y="1815576"/>
            <a:ext cx="2651441" cy="172968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965" y="1518724"/>
            <a:ext cx="1616435" cy="22592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66" y="4177020"/>
            <a:ext cx="2741620" cy="141467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12" y="1815577"/>
            <a:ext cx="2656528" cy="172968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14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4" name="Picture 2" descr="T:\Image\logo_colored_fli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21634411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21694154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291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403" y="505304"/>
            <a:ext cx="7567852" cy="58473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4557" b="3305"/>
          <a:stretch/>
        </p:blipFill>
        <p:spPr>
          <a:xfrm>
            <a:off x="15255559" y="1815576"/>
            <a:ext cx="2651441" cy="17296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965" y="1518724"/>
            <a:ext cx="1616435" cy="22592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66" y="4177020"/>
            <a:ext cx="2741620" cy="141467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119" y="4158889"/>
            <a:ext cx="2754320" cy="145093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12" y="1815577"/>
            <a:ext cx="2656528" cy="172968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15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6" name="Picture 2" descr="T:\Image\logo_colored_flip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21634411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21694154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095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404" y="505304"/>
            <a:ext cx="7567850" cy="5847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782" y="4110497"/>
            <a:ext cx="1996799" cy="18691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12" y="1815577"/>
            <a:ext cx="2656528" cy="1729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4557" b="3305"/>
          <a:stretch/>
        </p:blipFill>
        <p:spPr>
          <a:xfrm>
            <a:off x="15255559" y="1815576"/>
            <a:ext cx="2651441" cy="1729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965" y="1518724"/>
            <a:ext cx="1616435" cy="2259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66" y="4177020"/>
            <a:ext cx="2741620" cy="1414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119" y="4158889"/>
            <a:ext cx="2754320" cy="145093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6" name="Rectangle 35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16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9" name="Picture 2" descr="T:\Image\logo_colored_flip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Connector 22"/>
            <p:cNvCxnSpPr/>
            <p:nvPr/>
          </p:nvCxnSpPr>
          <p:spPr>
            <a:xfrm>
              <a:off x="21634411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21694154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067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8288000" y="-533401"/>
            <a:ext cx="9144000" cy="7772400"/>
          </a:xfrm>
          <a:prstGeom prst="rect">
            <a:avLst/>
          </a:prstGeom>
          <a:solidFill>
            <a:schemeClr val="tx1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457963"/>
            <a:ext cx="9043922" cy="60011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10607"/>
          <a:stretch/>
        </p:blipFill>
        <p:spPr>
          <a:xfrm>
            <a:off x="9144000" y="0"/>
            <a:ext cx="9144000" cy="6858000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2" t="5208"/>
          <a:stretch/>
        </p:blipFill>
        <p:spPr bwMode="auto">
          <a:xfrm>
            <a:off x="14039533" y="5715000"/>
            <a:ext cx="2724467" cy="866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Rectangle 34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6" name="Rectangle 35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17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8" name="Picture 2" descr="T:\Image\logo_colored_fli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0" y="5768632"/>
            <a:ext cx="152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E6EDA"/>
                </a:solidFill>
                <a:latin typeface="Tw Cen MT" panose="020B0602020104020603" pitchFamily="34" charset="0"/>
              </a:rPr>
              <a:t>Average: </a:t>
            </a:r>
          </a:p>
          <a:p>
            <a:r>
              <a:rPr lang="en-US" sz="1600" dirty="0" smtClean="0">
                <a:solidFill>
                  <a:srgbClr val="3E6EDA"/>
                </a:solidFill>
                <a:latin typeface="Tw Cen MT" panose="020B0602020104020603" pitchFamily="34" charset="0"/>
              </a:rPr>
              <a:t>Floor: </a:t>
            </a:r>
            <a:r>
              <a:rPr lang="en-US" sz="1800" b="1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22 </a:t>
            </a:r>
            <a:r>
              <a:rPr lang="en-US" sz="1600" dirty="0" smtClean="0">
                <a:solidFill>
                  <a:srgbClr val="3E6EDA"/>
                </a:solidFill>
                <a:latin typeface="Tw Cen MT" panose="020B0602020104020603" pitchFamily="34" charset="0"/>
              </a:rPr>
              <a:t>Fc </a:t>
            </a:r>
            <a:br>
              <a:rPr lang="en-US" sz="1600" dirty="0" smtClean="0">
                <a:solidFill>
                  <a:srgbClr val="3E6EDA"/>
                </a:solidFill>
                <a:latin typeface="Tw Cen MT" panose="020B0602020104020603" pitchFamily="34" charset="0"/>
              </a:rPr>
            </a:br>
            <a:r>
              <a:rPr lang="en-US" sz="1600" dirty="0" smtClean="0">
                <a:solidFill>
                  <a:srgbClr val="3E6EDA"/>
                </a:solidFill>
                <a:latin typeface="Tw Cen MT" panose="020B0602020104020603" pitchFamily="34" charset="0"/>
              </a:rPr>
              <a:t>Table: </a:t>
            </a:r>
            <a:r>
              <a:rPr lang="en-US" sz="1800" b="1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28 </a:t>
            </a:r>
            <a:r>
              <a:rPr lang="en-US" sz="1600" dirty="0" smtClean="0">
                <a:solidFill>
                  <a:srgbClr val="3E6EDA"/>
                </a:solidFill>
                <a:latin typeface="Tw Cen MT" panose="020B0602020104020603" pitchFamily="34" charset="0"/>
              </a:rPr>
              <a:t>Fc </a:t>
            </a:r>
            <a:endParaRPr lang="en-US" sz="1600" dirty="0">
              <a:solidFill>
                <a:srgbClr val="3E6EDA"/>
              </a:solidFill>
              <a:latin typeface="Tw Cen MT" panose="020B06020201040206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21634411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21694154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49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CORRIDORS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604112"/>
              </p:ext>
            </p:extLst>
          </p:nvPr>
        </p:nvGraphicFramePr>
        <p:xfrm>
          <a:off x="10515600" y="3962400"/>
          <a:ext cx="6476999" cy="886697"/>
        </p:xfrm>
        <a:graphic>
          <a:graphicData uri="http://schemas.openxmlformats.org/drawingml/2006/table">
            <a:tbl>
              <a:tblPr firstRow="1" bandCol="1">
                <a:tableStyleId>{073A0DAA-6AF3-43AB-8588-CEC1D06C72B9}</a:tableStyleId>
              </a:tblPr>
              <a:tblGrid>
                <a:gridCol w="3104623"/>
                <a:gridCol w="631602"/>
                <a:gridCol w="625031"/>
                <a:gridCol w="1003664"/>
                <a:gridCol w="1112079"/>
              </a:tblGrid>
              <a:tr h="325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IES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Recommendation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Ev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Avg:Min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IES pg. #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5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Transition – Independent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Passage Ways (lux)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Calibri"/>
                          <a:cs typeface="Times New Roman"/>
                        </a:rPr>
                        <a:t>25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15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2:1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24.18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5852"/>
          <a:stretch/>
        </p:blipFill>
        <p:spPr>
          <a:xfrm>
            <a:off x="18287999" y="-20160"/>
            <a:ext cx="9144001" cy="6878160"/>
          </a:xfrm>
          <a:prstGeom prst="rect">
            <a:avLst/>
          </a:prstGeom>
        </p:spPr>
      </p:pic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13710919" y="1950745"/>
            <a:ext cx="4348482" cy="208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1432 SF </a:t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endParaRPr lang="en-US" altLang="en-US" sz="1600" dirty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Dormitory Circulation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Stimulating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Spacious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Energy Efficiency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10439400" y="1974362"/>
            <a:ext cx="2866701" cy="18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Area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Occupancy Type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Design Criteria</a:t>
            </a:r>
          </a:p>
        </p:txBody>
      </p:sp>
      <p:sp>
        <p:nvSpPr>
          <p:cNvPr id="33" name="Rectangle 32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18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5" name="Picture 2" descr="T:\Image\logo_colored_fl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800599" y="3873369"/>
            <a:ext cx="4241758" cy="2127635"/>
            <a:chOff x="19789662" y="1501179"/>
            <a:chExt cx="6042138" cy="3030692"/>
          </a:xfrm>
        </p:grpSpPr>
        <p:pic>
          <p:nvPicPr>
            <p:cNvPr id="40" name="Picture 3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22286140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20224308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272175"/>
              </p:ext>
            </p:extLst>
          </p:nvPr>
        </p:nvGraphicFramePr>
        <p:xfrm>
          <a:off x="11506200" y="5197258"/>
          <a:ext cx="4044155" cy="69868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67013"/>
                <a:gridCol w="1977142"/>
              </a:tblGrid>
              <a:tr h="34055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Lighting Power Density | IECC Table 505.5.2 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8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Dormitory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1.00  W/SF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33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CORRIDORS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9" y="914817"/>
            <a:ext cx="6111843" cy="3762314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9" name="Picture 2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22286140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20224308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19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43" name="Picture 2" descr="T:\Image\logo_colored_f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202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939518" y="1667069"/>
            <a:ext cx="4348482" cy="34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1 John Carroll Boulevard, </a:t>
            </a: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/>
            </a:r>
            <a:b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</a:b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University </a:t>
            </a:r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Heights, OH 44118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Dormitory, worship, business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89,809 SF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3 stores above grade, 4 stories total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lang="en-US" altLang="en-US" sz="1600" dirty="0" smtClean="0">
                <a:latin typeface="Tw Cen MT" pitchFamily="34" charset="0"/>
                <a:cs typeface="Arial" pitchFamily="34" charset="0"/>
              </a:rPr>
              <a:t>First </a:t>
            </a:r>
            <a:r>
              <a:rPr lang="en-US" altLang="en-US" sz="1600" dirty="0">
                <a:latin typeface="Tw Cen MT" pitchFamily="34" charset="0"/>
                <a:cs typeface="Arial" pitchFamily="34" charset="0"/>
              </a:rPr>
              <a:t>LEED certified building on </a:t>
            </a:r>
            <a:r>
              <a:rPr lang="en-US" altLang="en-US" sz="1600" dirty="0" smtClean="0">
                <a:latin typeface="Tw Cen MT" pitchFamily="34" charset="0"/>
                <a:cs typeface="Arial" pitchFamily="34" charset="0"/>
              </a:rPr>
              <a:t>campus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Tw Cen MT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Tw Cen MT" pitchFamily="34" charset="0"/>
                <a:cs typeface="Arial" pitchFamily="34" charset="0"/>
              </a:rPr>
              <a:t>May 2013- August </a:t>
            </a:r>
            <a:r>
              <a:rPr lang="en-US" altLang="en-US" sz="1600" dirty="0" smtClean="0">
                <a:latin typeface="Tw Cen MT" pitchFamily="34" charset="0"/>
                <a:cs typeface="Arial" pitchFamily="34" charset="0"/>
              </a:rPr>
              <a:t>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design fee: 1.4 million;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construction fee: 22.1 million</a:t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Design-Bid-Build</a:t>
            </a:r>
            <a:endParaRPr kumimoji="0" lang="en-US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667999" y="1676172"/>
            <a:ext cx="2866701" cy="440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>Address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50000"/>
                </a:schemeClr>
              </a:solidFill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>Occupancy 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</a:b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>Size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</a:b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>Total levels 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</a:b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Sustainability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>Construction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> 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</a:b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>Cost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itchFamily="34" charset="0"/>
                <a:cs typeface="Arial" pitchFamily="34" charset="0"/>
              </a:rPr>
              <a:t>Project Delivery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THE STATISTICS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2826" r="8180" b="15698"/>
          <a:stretch>
            <a:fillRect/>
          </a:stretch>
        </p:blipFill>
        <p:spPr bwMode="auto">
          <a:xfrm>
            <a:off x="4991100" y="2200675"/>
            <a:ext cx="3733800" cy="2735147"/>
          </a:xfrm>
          <a:prstGeom prst="rect">
            <a:avLst/>
          </a:prstGeom>
          <a:noFill/>
          <a:ln w="9525" algn="in">
            <a:solidFill>
              <a:srgbClr val="ADB96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4" descr="X:\5th YEAR\Thesis stuff\Assignments\0_key plan\North 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7436">
            <a:off x="7466440" y="4781394"/>
            <a:ext cx="738920" cy="7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PROJECT OVERVIEW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3" b="31181"/>
          <a:stretch/>
        </p:blipFill>
        <p:spPr bwMode="auto">
          <a:xfrm>
            <a:off x="19459574" y="1841500"/>
            <a:ext cx="6372226" cy="28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28" name="Picture 2" descr="T:\Image\logo_colored_fli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760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CORRIDORS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0" y="909201"/>
            <a:ext cx="6111843" cy="3762314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879633"/>
            <a:ext cx="1707965" cy="221375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9" name="Picture 2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22286140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20224308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20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5" name="Picture 2" descr="T:\Image\logo_colored_fli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66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CORRIDORS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0" y="909201"/>
            <a:ext cx="6111843" cy="3762314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879633"/>
            <a:ext cx="1707965" cy="22137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977" y="2079802"/>
            <a:ext cx="3454045" cy="181954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58" name="Picture 5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Straight Connector 58"/>
            <p:cNvCxnSpPr/>
            <p:nvPr/>
          </p:nvCxnSpPr>
          <p:spPr>
            <a:xfrm>
              <a:off x="22286140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0" name="Rectangle 6"/>
            <p:cNvSpPr>
              <a:spLocks noChangeArrowheads="1"/>
            </p:cNvSpPr>
            <p:nvPr/>
          </p:nvSpPr>
          <p:spPr bwMode="auto">
            <a:xfrm>
              <a:off x="20224308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2" name="Rectangle 61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21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63" name="Picture 2" descr="T:\Image\logo_colored_fli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67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29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CORRIDORS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0" y="909201"/>
            <a:ext cx="6111843" cy="3762314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879633"/>
            <a:ext cx="1707965" cy="2213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977" y="2079802"/>
            <a:ext cx="3454045" cy="1819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135" y="1858270"/>
            <a:ext cx="1599960" cy="223512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9" name="Picture 2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22286140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20224308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22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5" name="Picture 2" descr="T:\Image\logo_colored_fli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56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8288000" y="-533401"/>
            <a:ext cx="9144000" cy="7772400"/>
          </a:xfrm>
          <a:prstGeom prst="rect">
            <a:avLst/>
          </a:prstGeom>
          <a:solidFill>
            <a:schemeClr val="tx1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CORRIDORS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64" b="53002" l="121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6568" r="415" b="41736"/>
          <a:stretch/>
        </p:blipFill>
        <p:spPr>
          <a:xfrm rot="1321862">
            <a:off x="18113675" y="941657"/>
            <a:ext cx="9460670" cy="334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r="85281" b="-889"/>
          <a:stretch/>
        </p:blipFill>
        <p:spPr>
          <a:xfrm>
            <a:off x="18542738" y="2114317"/>
            <a:ext cx="1040662" cy="4279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5852"/>
          <a:stretch/>
        </p:blipFill>
        <p:spPr>
          <a:xfrm>
            <a:off x="9143999" y="1"/>
            <a:ext cx="9144001" cy="6878160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9" t="19746"/>
          <a:stretch/>
        </p:blipFill>
        <p:spPr bwMode="auto">
          <a:xfrm>
            <a:off x="14300200" y="5913120"/>
            <a:ext cx="2463800" cy="640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30" name="Picture 2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22286140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20224308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23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5" name="Picture 2" descr="T:\Image\logo_colored_flip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764000" y="596842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E6EDA"/>
                </a:solidFill>
                <a:latin typeface="Tw Cen MT" panose="020B0602020104020603" pitchFamily="34" charset="0"/>
              </a:rPr>
              <a:t>Average: </a:t>
            </a:r>
          </a:p>
          <a:p>
            <a:r>
              <a:rPr lang="en-US" sz="1600" dirty="0" smtClean="0">
                <a:solidFill>
                  <a:srgbClr val="3E6EDA"/>
                </a:solidFill>
                <a:latin typeface="Tw Cen MT" panose="020B0602020104020603" pitchFamily="34" charset="0"/>
              </a:rPr>
              <a:t>Floor: </a:t>
            </a:r>
            <a:r>
              <a:rPr lang="en-US" sz="1800" b="1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5 </a:t>
            </a:r>
            <a:r>
              <a:rPr lang="en-US" sz="1600" dirty="0" smtClean="0">
                <a:solidFill>
                  <a:srgbClr val="3E6EDA"/>
                </a:solidFill>
                <a:latin typeface="Tw Cen MT" panose="020B0602020104020603" pitchFamily="34" charset="0"/>
              </a:rPr>
              <a:t>Fc </a:t>
            </a:r>
            <a:endParaRPr lang="en-US" sz="1600" dirty="0">
              <a:solidFill>
                <a:srgbClr val="3E6EDA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75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0574000" y="1100670"/>
            <a:ext cx="4800600" cy="48340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Place holder for Lounge thumbnail</a:t>
            </a:r>
            <a:endParaRPr 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3939518" y="2048069"/>
            <a:ext cx="4348482" cy="34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1432 SF </a:t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(1940SF ground floor, 627 SF 1</a:t>
            </a:r>
            <a:r>
              <a:rPr kumimoji="0" lang="en-US" altLang="en-US" sz="160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st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 floor)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Dormitory Multipurpose.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Uniformity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err="1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Illuminance</a:t>
            </a:r>
            <a:endParaRPr lang="en-US" altLang="en-US" sz="1600" dirty="0" smtClean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Accent</a:t>
            </a:r>
            <a:r>
              <a:rPr kumimoji="0" lang="en-US" altLang="en-US" sz="16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 Lighting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10667999" y="2071686"/>
            <a:ext cx="2866701" cy="440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Area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Occupancy Type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Design Criteria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SPACE DESCRIPTION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26996"/>
              </p:ext>
            </p:extLst>
          </p:nvPr>
        </p:nvGraphicFramePr>
        <p:xfrm>
          <a:off x="10515600" y="4301270"/>
          <a:ext cx="6476999" cy="651730"/>
        </p:xfrm>
        <a:graphic>
          <a:graphicData uri="http://schemas.openxmlformats.org/drawingml/2006/table">
            <a:tbl>
              <a:tblPr firstRow="1" bandCol="1">
                <a:tableStyleId>{073A0DAA-6AF3-43AB-8588-CEC1D06C72B9}</a:tableStyleId>
              </a:tblPr>
              <a:tblGrid>
                <a:gridCol w="3104623"/>
                <a:gridCol w="631602"/>
                <a:gridCol w="625031"/>
                <a:gridCol w="1003664"/>
                <a:gridCol w="1112079"/>
              </a:tblGrid>
              <a:tr h="325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IES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Recommendation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Ev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Avg:Min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IES pg. #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5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Dormitory – </a:t>
                      </a:r>
                      <a:r>
                        <a:rPr lang="en-US" sz="1600" dirty="0" smtClean="0">
                          <a:effectLst/>
                        </a:rPr>
                        <a:t>Multipurpose (lux)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150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3:1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24.10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45" name="Picture 4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Straight Connector 46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8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24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3" name="Picture 2" descr="T:\Image\logo_colored_fl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288000" y="-514350"/>
            <a:ext cx="9144000" cy="7772400"/>
          </a:xfrm>
          <a:prstGeom prst="rect">
            <a:avLst/>
          </a:prstGeom>
          <a:solidFill>
            <a:srgbClr val="685542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12974"/>
          <a:stretch/>
        </p:blipFill>
        <p:spPr>
          <a:xfrm>
            <a:off x="18288000" y="19050"/>
            <a:ext cx="9144000" cy="6483960"/>
          </a:xfrm>
          <a:prstGeom prst="rect">
            <a:avLst/>
          </a:prstGeom>
        </p:spPr>
      </p:pic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272175"/>
              </p:ext>
            </p:extLst>
          </p:nvPr>
        </p:nvGraphicFramePr>
        <p:xfrm>
          <a:off x="11506200" y="5197258"/>
          <a:ext cx="4044155" cy="69868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67013"/>
                <a:gridCol w="1977142"/>
              </a:tblGrid>
              <a:tr h="34055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Lighting Power Density | IECC Table 505.5.2 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8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Dormitory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1.00  W/SF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97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0" y="1076680"/>
            <a:ext cx="9677399" cy="508964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7297400" y="1752600"/>
            <a:ext cx="990600" cy="5105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25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0" name="Picture 2" descr="T:\Image\logo_colored_f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GROUND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364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1ST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830800" y="1119080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707600" y="1146389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27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0" y="1076680"/>
            <a:ext cx="9677399" cy="5089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1752600"/>
            <a:ext cx="2977853" cy="153657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30" name="Picture 2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26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8" name="Picture 2" descr="T:\Image\logo_colored_fli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297400" y="1752600"/>
            <a:ext cx="990600" cy="5105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8120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GROUND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364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1ST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830800" y="1119080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707600" y="1146389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77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0" y="1076680"/>
            <a:ext cx="9677399" cy="50896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1752600"/>
            <a:ext cx="2977853" cy="15365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"/>
          <a:stretch/>
        </p:blipFill>
        <p:spPr>
          <a:xfrm>
            <a:off x="9525000" y="1529629"/>
            <a:ext cx="2223447" cy="201233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Connector 22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27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3" name="Picture 2" descr="T:\Image\logo_colored_fli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297400" y="1752600"/>
            <a:ext cx="990600" cy="5105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20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GROUND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364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1ST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830800" y="1119080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707600" y="1146389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6670000" y="22860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6593800" y="25908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670000" y="2889314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3609300" y="24384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3418800" y="28956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3418800" y="33528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4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0" y="1076680"/>
            <a:ext cx="9677399" cy="50896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1752600"/>
            <a:ext cx="2977853" cy="153657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7297400" y="1752600"/>
            <a:ext cx="990600" cy="5105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"/>
          <a:stretch/>
        </p:blipFill>
        <p:spPr>
          <a:xfrm>
            <a:off x="9525000" y="1529629"/>
            <a:ext cx="2223447" cy="20123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020" y="1529629"/>
            <a:ext cx="2149759" cy="201233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3" name="Picture 2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28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3" name="Picture 2" descr="T:\Image\logo_colored_fli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GROUND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5364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1ST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830800" y="1119080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707600" y="1146389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6670000" y="22860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6593800" y="25908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6670000" y="2889314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3609300" y="24384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3418800" y="28956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3418800" y="33528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4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0" y="1076680"/>
            <a:ext cx="9677399" cy="50896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1752600"/>
            <a:ext cx="2977853" cy="15365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"/>
          <a:stretch/>
        </p:blipFill>
        <p:spPr>
          <a:xfrm>
            <a:off x="9525000" y="1529629"/>
            <a:ext cx="2223447" cy="20123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796088"/>
            <a:ext cx="2388063" cy="153791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4" name="Picture 2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7297400" y="1752600"/>
            <a:ext cx="990600" cy="5105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020" y="1529629"/>
            <a:ext cx="2149759" cy="201233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29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3" name="Picture 2" descr="T:\Image\logo_colored_flip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120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GROUND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5364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1ST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830800" y="1119080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707600" y="1146389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6670000" y="22860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593800" y="25908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6670000" y="2889314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3609300" y="24384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418800" y="28956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418800" y="33528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4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OUTLINE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3" b="31181"/>
          <a:stretch/>
        </p:blipFill>
        <p:spPr bwMode="auto">
          <a:xfrm>
            <a:off x="19459574" y="1841500"/>
            <a:ext cx="6372226" cy="28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28" name="Picture 2" descr="T:\Image\logo_colored_fl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05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LIGHTING DESIGN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0" y="1076680"/>
            <a:ext cx="9677399" cy="50896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1752600"/>
            <a:ext cx="2977853" cy="1536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"/>
          <a:stretch/>
        </p:blipFill>
        <p:spPr>
          <a:xfrm>
            <a:off x="9525000" y="1529629"/>
            <a:ext cx="2223447" cy="2012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796088"/>
            <a:ext cx="2388063" cy="153791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7297400" y="1752600"/>
            <a:ext cx="990600" cy="5105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"/>
          <a:stretch/>
        </p:blipFill>
        <p:spPr>
          <a:xfrm>
            <a:off x="13513263" y="3796087"/>
            <a:ext cx="2667001" cy="1536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020" y="1529629"/>
            <a:ext cx="2149759" cy="201233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30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4" name="Picture 2" descr="T:\Image\logo_colored_flip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8120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GROUND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536400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1ST FLOOR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830800" y="1119080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707600" y="1146389"/>
            <a:ext cx="1371600" cy="27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0" y="22860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6593800" y="25908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6670000" y="2889314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3609300" y="24384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3418800" y="28956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418800" y="3352800"/>
            <a:ext cx="152400" cy="158686"/>
          </a:xfrm>
          <a:prstGeom prst="ellipse">
            <a:avLst/>
          </a:prstGeom>
          <a:solidFill>
            <a:srgbClr val="DFE52C"/>
          </a:solidFill>
          <a:ln>
            <a:solidFill>
              <a:srgbClr val="DFE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4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8288000" y="-533401"/>
            <a:ext cx="9144000" cy="7772400"/>
          </a:xfrm>
          <a:prstGeom prst="rect">
            <a:avLst/>
          </a:prstGeom>
          <a:solidFill>
            <a:schemeClr val="tx1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429" y="582389"/>
            <a:ext cx="7231044" cy="569322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30" name="Picture 2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31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48" name="Picture 2" descr="T:\Image\logo_colored_f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pic>
        <p:nvPicPr>
          <p:cNvPr id="51" name="Picture 5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3" t="27219"/>
          <a:stretch/>
        </p:blipFill>
        <p:spPr bwMode="auto">
          <a:xfrm>
            <a:off x="15392400" y="5848604"/>
            <a:ext cx="2505032" cy="62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"/>
          <a:stretch/>
        </p:blipFill>
        <p:spPr>
          <a:xfrm>
            <a:off x="20451233" y="3429000"/>
            <a:ext cx="5304367" cy="283678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9144000" y="-457200"/>
            <a:ext cx="9144000" cy="7772400"/>
          </a:xfrm>
          <a:prstGeom prst="rect">
            <a:avLst/>
          </a:prstGeom>
          <a:solidFill>
            <a:srgbClr val="685542"/>
          </a:solidFill>
          <a:ln w="0">
            <a:solidFill>
              <a:srgbClr val="685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12974"/>
          <a:stretch/>
        </p:blipFill>
        <p:spPr>
          <a:xfrm>
            <a:off x="9144000" y="0"/>
            <a:ext cx="9144000" cy="6483960"/>
          </a:xfrm>
          <a:prstGeom prst="rect">
            <a:avLst/>
          </a:prstGeom>
        </p:spPr>
      </p:pic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644916" y="5600581"/>
            <a:ext cx="16430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Average: 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Lobby: 25 Fc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Stair: 20 Fc 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96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8288000" y="-533401"/>
            <a:ext cx="9144000" cy="7772400"/>
          </a:xfrm>
          <a:prstGeom prst="rect">
            <a:avLst/>
          </a:prstGeom>
          <a:solidFill>
            <a:schemeClr val="tx1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solidFill>
            <a:srgbClr val="685542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429" y="582389"/>
            <a:ext cx="7231044" cy="569322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30" name="Picture 2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32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48" name="Picture 2" descr="T:\Image\logo_colored_f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12974"/>
          <a:stretch/>
        </p:blipFill>
        <p:spPr>
          <a:xfrm>
            <a:off x="9144000" y="0"/>
            <a:ext cx="9144000" cy="6483960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44916" y="5892225"/>
            <a:ext cx="1643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Average: 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Open Plan: 14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Fc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68600" y="5929962"/>
            <a:ext cx="1176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LPD: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0.81 W/SF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94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80010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STRUCTURAL BREADTH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7"/>
          <a:stretch/>
        </p:blipFill>
        <p:spPr bwMode="auto">
          <a:xfrm>
            <a:off x="4801541" y="1638300"/>
            <a:ext cx="4342459" cy="467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33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29" name="Picture 2" descr="T:\Image\logo_colored_f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6"/>
          <a:srcRect t="10409" r="17202" b="16357"/>
          <a:stretch/>
        </p:blipFill>
        <p:spPr bwMode="auto">
          <a:xfrm>
            <a:off x="11544300" y="1641929"/>
            <a:ext cx="4343400" cy="467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9372600" y="3981269"/>
            <a:ext cx="1981200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8288000" y="-457200"/>
            <a:ext cx="9144000" cy="7772400"/>
          </a:xfrm>
          <a:prstGeom prst="rect">
            <a:avLst/>
          </a:prstGeom>
          <a:solidFill>
            <a:srgbClr val="685542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12974"/>
          <a:stretch/>
        </p:blipFill>
        <p:spPr>
          <a:xfrm>
            <a:off x="18288000" y="76200"/>
            <a:ext cx="9144000" cy="6483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535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0" y="-80010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STRUCTURAL BREADTH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18930"/>
              </p:ext>
            </p:extLst>
          </p:nvPr>
        </p:nvGraphicFramePr>
        <p:xfrm>
          <a:off x="10515600" y="2500325"/>
          <a:ext cx="6629400" cy="2699004"/>
        </p:xfrm>
        <a:graphic>
          <a:graphicData uri="http://schemas.openxmlformats.org/drawingml/2006/table">
            <a:tbl>
              <a:tblPr bandCol="1">
                <a:tableStyleId>{073A0DAA-6AF3-43AB-8588-CEC1D06C72B9}</a:tableStyleId>
              </a:tblPr>
              <a:tblGrid>
                <a:gridCol w="914400"/>
                <a:gridCol w="1219200"/>
                <a:gridCol w="914400"/>
                <a:gridCol w="1143000"/>
                <a:gridCol w="1066800"/>
                <a:gridCol w="13716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Type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Factors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Load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Distribute length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# Floor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</a:rPr>
                        <a:t>Load 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LF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Attic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Live Load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Dead Load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 PSF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75 PSF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8.5 </a:t>
                      </a:r>
                      <a:r>
                        <a:rPr lang="en-US" sz="1400" dirty="0" err="1">
                          <a:effectLst/>
                        </a:rPr>
                        <a:t>ft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340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638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Floor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Live load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Dead load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 PSF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 PSF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8.5 </a:t>
                      </a:r>
                      <a:r>
                        <a:rPr lang="en-US" sz="1400" dirty="0" err="1">
                          <a:effectLst/>
                        </a:rPr>
                        <a:t>ft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680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1360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Exterior Wall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Dead load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107 PSF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8.45 </a:t>
                      </a:r>
                      <a:r>
                        <a:rPr lang="en-US" sz="1400" dirty="0" err="1">
                          <a:effectLst/>
                        </a:rPr>
                        <a:t>ft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/>
                      </a:r>
                      <a:br>
                        <a:rPr lang="en-US" sz="1400" dirty="0" smtClean="0">
                          <a:effectLst/>
                        </a:rPr>
                      </a:br>
                      <a:r>
                        <a:rPr lang="en-US" sz="1400" dirty="0" smtClean="0">
                          <a:effectLst/>
                        </a:rPr>
                        <a:t>tall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2261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Flat Roof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Live load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Dead load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Snow load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 PSF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 PSF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29 PSF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7.84 </a:t>
                      </a:r>
                      <a:r>
                        <a:rPr lang="en-US" sz="1400" dirty="0" err="1">
                          <a:effectLst/>
                        </a:rPr>
                        <a:t>ft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235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627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228 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pic>
        <p:nvPicPr>
          <p:cNvPr id="35" name="Picture 3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7"/>
          <a:stretch/>
        </p:blipFill>
        <p:spPr bwMode="auto">
          <a:xfrm>
            <a:off x="4801541" y="1638300"/>
            <a:ext cx="4342459" cy="467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559" y="36197"/>
            <a:ext cx="7262368" cy="6440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6200000">
            <a:off x="20383500" y="3295651"/>
            <a:ext cx="2286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34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29" name="Picture 2" descr="T:\Image\logo_colored_fli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17145000" y="2901950"/>
            <a:ext cx="3352800" cy="1289050"/>
          </a:xfrm>
          <a:prstGeom prst="bentConnector3">
            <a:avLst>
              <a:gd name="adj1" fmla="val 40341"/>
            </a:avLst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 flipV="1">
            <a:off x="17145000" y="3124200"/>
            <a:ext cx="2514600" cy="1777266"/>
          </a:xfrm>
          <a:prstGeom prst="bentConnector3">
            <a:avLst>
              <a:gd name="adj1" fmla="val 70455"/>
            </a:avLst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flipV="1">
            <a:off x="17145000" y="2534384"/>
            <a:ext cx="3657600" cy="1123216"/>
          </a:xfrm>
          <a:prstGeom prst="bentConnector3">
            <a:avLst>
              <a:gd name="adj1" fmla="val 24218"/>
            </a:avLst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0269200" y="3257550"/>
            <a:ext cx="533400" cy="734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/>
          <p:nvPr/>
        </p:nvCxnSpPr>
        <p:spPr>
          <a:xfrm flipV="1">
            <a:off x="17145000" y="1828800"/>
            <a:ext cx="3467100" cy="1358900"/>
          </a:xfrm>
          <a:prstGeom prst="bentConnector3">
            <a:avLst>
              <a:gd name="adj1" fmla="val 15110"/>
            </a:avLst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674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80010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STRUCTURAL BREADTH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1" y="743276"/>
            <a:ext cx="6682664" cy="471920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9202399" y="914400"/>
            <a:ext cx="8839201" cy="3501547"/>
            <a:chOff x="-64054" y="-106304"/>
            <a:chExt cx="6108237" cy="2420004"/>
          </a:xfrm>
        </p:grpSpPr>
        <p:grpSp>
          <p:nvGrpSpPr>
            <p:cNvPr id="28" name="Group 27"/>
            <p:cNvGrpSpPr/>
            <p:nvPr/>
          </p:nvGrpSpPr>
          <p:grpSpPr>
            <a:xfrm>
              <a:off x="-64054" y="1314017"/>
              <a:ext cx="6108237" cy="999683"/>
              <a:chOff x="-16554" y="-63521"/>
              <a:chExt cx="6108237" cy="999683"/>
            </a:xfrm>
          </p:grpSpPr>
          <p:sp>
            <p:nvSpPr>
              <p:cNvPr id="30" name="Text Box 5"/>
              <p:cNvSpPr txBox="1"/>
              <p:nvPr/>
            </p:nvSpPr>
            <p:spPr>
              <a:xfrm>
                <a:off x="3284688" y="138857"/>
                <a:ext cx="2806995" cy="33696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400" dirty="0">
                    <a:effectLst/>
                    <a:latin typeface="Tw Cen MT"/>
                    <a:ea typeface="Calibri"/>
                    <a:cs typeface="Times New Roman"/>
                  </a:rPr>
                  <a:t>#3  @ 8” </a:t>
                </a:r>
                <a:r>
                  <a:rPr lang="en-US" sz="2400" dirty="0" err="1">
                    <a:effectLst/>
                    <a:latin typeface="Tw Cen MT"/>
                    <a:ea typeface="Calibri"/>
                    <a:cs typeface="Times New Roman"/>
                  </a:rPr>
                  <a:t>o.c</a:t>
                </a:r>
                <a:r>
                  <a:rPr lang="en-US" sz="2400" dirty="0">
                    <a:effectLst/>
                    <a:latin typeface="Tw Cen MT"/>
                    <a:ea typeface="Calibri"/>
                    <a:cs typeface="Times New Roman"/>
                  </a:rPr>
                  <a:t>.</a:t>
                </a:r>
                <a:endParaRPr lang="en-US" sz="18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31" name="Text Box 6"/>
              <p:cNvSpPr txBox="1"/>
              <p:nvPr/>
            </p:nvSpPr>
            <p:spPr>
              <a:xfrm rot="16200000">
                <a:off x="415024" y="-425"/>
                <a:ext cx="347328" cy="22113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400" dirty="0">
                    <a:effectLst/>
                    <a:latin typeface="Tw Cen MT"/>
                    <a:ea typeface="Calibri"/>
                    <a:cs typeface="Times New Roman"/>
                  </a:rPr>
                  <a:t>33”</a:t>
                </a:r>
                <a:endParaRPr lang="en-US" sz="18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32" name="Text Box 8"/>
              <p:cNvSpPr txBox="1"/>
              <p:nvPr/>
            </p:nvSpPr>
            <p:spPr>
              <a:xfrm rot="16200000">
                <a:off x="-93483" y="13409"/>
                <a:ext cx="374992" cy="22113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400" dirty="0">
                    <a:effectLst/>
                    <a:latin typeface="Tw Cen MT"/>
                    <a:ea typeface="Calibri"/>
                    <a:cs typeface="Times New Roman"/>
                  </a:rPr>
                  <a:t>36”</a:t>
                </a:r>
                <a:endParaRPr lang="en-US" sz="18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33" name="Text Box 9"/>
              <p:cNvSpPr txBox="1"/>
              <p:nvPr/>
            </p:nvSpPr>
            <p:spPr>
              <a:xfrm>
                <a:off x="3309393" y="616122"/>
                <a:ext cx="1971040" cy="32004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400" dirty="0">
                    <a:effectLst/>
                    <a:latin typeface="Tw Cen MT"/>
                    <a:ea typeface="Calibri"/>
                    <a:cs typeface="Times New Roman"/>
                  </a:rPr>
                  <a:t>(8) #9 @ 2.7” </a:t>
                </a:r>
                <a:r>
                  <a:rPr lang="en-US" sz="2400" dirty="0" err="1">
                    <a:effectLst/>
                    <a:latin typeface="Tw Cen MT"/>
                    <a:ea typeface="Calibri"/>
                    <a:cs typeface="Times New Roman"/>
                  </a:rPr>
                  <a:t>o.c</a:t>
                </a:r>
                <a:r>
                  <a:rPr lang="en-US" sz="2400" dirty="0">
                    <a:effectLst/>
                    <a:latin typeface="Tw Cen MT"/>
                    <a:ea typeface="Calibri"/>
                    <a:cs typeface="Times New Roman"/>
                  </a:rPr>
                  <a:t>.</a:t>
                </a:r>
                <a:endParaRPr lang="en-US" sz="1800" dirty="0">
                  <a:effectLst/>
                  <a:ea typeface="Calibri"/>
                  <a:cs typeface="Times New Roman"/>
                </a:endParaRPr>
              </a:p>
            </p:txBody>
          </p:sp>
        </p:grpSp>
        <p:sp>
          <p:nvSpPr>
            <p:cNvPr id="29" name="Text Box 10"/>
            <p:cNvSpPr txBox="1"/>
            <p:nvPr/>
          </p:nvSpPr>
          <p:spPr>
            <a:xfrm>
              <a:off x="1510726" y="-106304"/>
              <a:ext cx="360793" cy="22111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400" dirty="0">
                  <a:effectLst/>
                  <a:latin typeface="Tw Cen MT"/>
                  <a:ea typeface="Calibri"/>
                  <a:cs typeface="Times New Roman"/>
                </a:rPr>
                <a:t>22”</a:t>
              </a:r>
              <a:endParaRPr lang="en-US" sz="1800" dirty="0">
                <a:effectLst/>
                <a:ea typeface="Calibri"/>
                <a:cs typeface="Times New Roman"/>
              </a:endParaRPr>
            </a:p>
          </p:txBody>
        </p:sp>
      </p:grpSp>
      <p:pic>
        <p:nvPicPr>
          <p:cNvPr id="35" name="Picture 3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7"/>
          <a:stretch/>
        </p:blipFill>
        <p:spPr bwMode="auto">
          <a:xfrm>
            <a:off x="4801541" y="1638300"/>
            <a:ext cx="4342459" cy="467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Rectangle 36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8" name="Rectangle 37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35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9" name="Picture 2" descr="T:\Image\logo_colored_f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776856"/>
              </p:ext>
            </p:extLst>
          </p:nvPr>
        </p:nvGraphicFramePr>
        <p:xfrm>
          <a:off x="10515600" y="2500325"/>
          <a:ext cx="6629400" cy="2699004"/>
        </p:xfrm>
        <a:graphic>
          <a:graphicData uri="http://schemas.openxmlformats.org/drawingml/2006/table">
            <a:tbl>
              <a:tblPr bandCol="1">
                <a:tableStyleId>{073A0DAA-6AF3-43AB-8588-CEC1D06C72B9}</a:tableStyleId>
              </a:tblPr>
              <a:tblGrid>
                <a:gridCol w="914400"/>
                <a:gridCol w="1219200"/>
                <a:gridCol w="914400"/>
                <a:gridCol w="1143000"/>
                <a:gridCol w="1066800"/>
                <a:gridCol w="13716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Type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Factors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Load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Distribute length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# Floor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</a:rPr>
                        <a:t>Load 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LF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Attic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Live Load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Dead Load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 PSF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75 PSF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8.5 </a:t>
                      </a:r>
                      <a:r>
                        <a:rPr lang="en-US" sz="1400" dirty="0" err="1">
                          <a:effectLst/>
                        </a:rPr>
                        <a:t>ft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340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638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Floor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Live load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Dead load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 PSF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 PSF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8.5 </a:t>
                      </a:r>
                      <a:r>
                        <a:rPr lang="en-US" sz="1400" dirty="0" err="1">
                          <a:effectLst/>
                        </a:rPr>
                        <a:t>ft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680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1360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Exterior Wall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Dead load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107 PSF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8.45 </a:t>
                      </a:r>
                      <a:r>
                        <a:rPr lang="en-US" sz="1400" dirty="0" err="1">
                          <a:effectLst/>
                        </a:rPr>
                        <a:t>ft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/>
                      </a:r>
                      <a:br>
                        <a:rPr lang="en-US" sz="1400" dirty="0" smtClean="0">
                          <a:effectLst/>
                        </a:rPr>
                      </a:br>
                      <a:r>
                        <a:rPr lang="en-US" sz="1400" dirty="0" smtClean="0">
                          <a:effectLst/>
                        </a:rPr>
                        <a:t>tall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2261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Flat Roof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Live load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Dead load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Snow load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 PSF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 PSF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29 PSF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7.84 </a:t>
                      </a:r>
                      <a:r>
                        <a:rPr lang="en-US" sz="1400" dirty="0" err="1">
                          <a:effectLst/>
                        </a:rPr>
                        <a:t>ft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235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627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dec"/>
                        </a:tabLst>
                      </a:pPr>
                      <a:r>
                        <a:rPr lang="en-US" sz="1400" dirty="0">
                          <a:effectLst/>
                        </a:rPr>
                        <a:t>228  </a:t>
                      </a:r>
                      <a:r>
                        <a:rPr lang="en-US" sz="1400" dirty="0" err="1">
                          <a:effectLst/>
                        </a:rPr>
                        <a:t>lb</a:t>
                      </a:r>
                      <a:r>
                        <a:rPr lang="en-US" sz="1400" dirty="0">
                          <a:effectLst/>
                        </a:rPr>
                        <a:t>/LF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151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PHOTOVOLTAIC SYSTEM</a:t>
            </a: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ELECTRICAL DEPTH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0"/>
          <a:stretch/>
        </p:blipFill>
        <p:spPr>
          <a:xfrm>
            <a:off x="4800600" y="2841235"/>
            <a:ext cx="4648200" cy="19451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5" t="25876"/>
          <a:stretch/>
        </p:blipFill>
        <p:spPr>
          <a:xfrm>
            <a:off x="4834128" y="4661876"/>
            <a:ext cx="1628661" cy="173892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725196"/>
              </p:ext>
            </p:extLst>
          </p:nvPr>
        </p:nvGraphicFramePr>
        <p:xfrm>
          <a:off x="10798806" y="2288533"/>
          <a:ext cx="5486399" cy="1678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8272"/>
                <a:gridCol w="1334322"/>
                <a:gridCol w="1273805"/>
              </a:tblGrid>
              <a:tr h="276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Metric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Base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noFill/>
                  </a:tcPr>
                </a:tc>
              </a:tr>
              <a:tr h="2761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Cost of System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$457,108.18 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1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Annual Energy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71,717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kW/h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noFill/>
                  </a:tcPr>
                </a:tc>
              </a:tr>
              <a:tr h="2761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System performance factor (%)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84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%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1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Total Land Area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0.31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Acres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87812" marR="87812" marT="0" marB="0">
                    <a:noFill/>
                  </a:tcPr>
                </a:tc>
              </a:tr>
              <a:tr h="2761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w Cen MT"/>
                          <a:ea typeface="Times New Roman"/>
                          <a:cs typeface="Times New Roman"/>
                        </a:rPr>
                        <a:t>Payback (years)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w Cen MT"/>
                          <a:ea typeface="Times New Roman"/>
                          <a:cs typeface="Times New Roman"/>
                        </a:rPr>
                        <a:t>1.32</a:t>
                      </a:r>
                      <a:endParaRPr lang="en-US" sz="1400" b="0" dirty="0">
                        <a:solidFill>
                          <a:srgbClr val="31849B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w Cen MT"/>
                          <a:ea typeface="Times New Roman"/>
                          <a:cs typeface="Times New Roman"/>
                        </a:rPr>
                        <a:t>Years</a:t>
                      </a:r>
                      <a:endParaRPr lang="en-US" sz="1400" b="0" dirty="0">
                        <a:solidFill>
                          <a:srgbClr val="31849B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0" y="2005549"/>
            <a:ext cx="4191000" cy="2790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1003612"/>
            <a:ext cx="3048000" cy="2390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4038600"/>
            <a:ext cx="3014504" cy="9144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36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1" name="Picture 2" descr="T:\Image\logo_colored_fli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877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00003" y="1955424"/>
            <a:ext cx="7173597" cy="3073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PHOTOVOLTAIC SYSTEM</a:t>
            </a: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ELECTRICAL DEPTH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31" y="2046864"/>
            <a:ext cx="6245138" cy="2829936"/>
          </a:xfrm>
          <a:prstGeom prst="rect">
            <a:avLst/>
          </a:prstGeom>
        </p:spPr>
      </p:pic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606967121"/>
              </p:ext>
            </p:extLst>
          </p:nvPr>
        </p:nvGraphicFramePr>
        <p:xfrm>
          <a:off x="18821400" y="1952935"/>
          <a:ext cx="7811357" cy="3089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11638914" y="3352482"/>
            <a:ext cx="4591686" cy="305118"/>
            <a:chOff x="0" y="0"/>
            <a:chExt cx="4592106" cy="306280"/>
          </a:xfrm>
        </p:grpSpPr>
        <p:sp>
          <p:nvSpPr>
            <p:cNvPr id="31" name="Text Box 234"/>
            <p:cNvSpPr txBox="1"/>
            <p:nvPr/>
          </p:nvSpPr>
          <p:spPr>
            <a:xfrm>
              <a:off x="0" y="0"/>
              <a:ext cx="548208" cy="3062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dirty="0" smtClean="0">
                  <a:effectLst/>
                  <a:latin typeface="Tw Cen MT"/>
                  <a:ea typeface="Calibri"/>
                  <a:cs typeface="Times New Roman"/>
                </a:rPr>
                <a:t>85,390.5</a:t>
              </a:r>
              <a:br>
                <a:rPr lang="en-US" sz="1000" dirty="0" smtClean="0">
                  <a:effectLst/>
                  <a:latin typeface="Tw Cen MT"/>
                  <a:ea typeface="Calibri"/>
                  <a:cs typeface="Times New Roman"/>
                </a:rPr>
              </a:br>
              <a:r>
                <a:rPr lang="en-US" sz="1000" dirty="0" smtClean="0">
                  <a:latin typeface="Tw Cen MT"/>
                  <a:ea typeface="Calibri"/>
                  <a:cs typeface="Times New Roman"/>
                </a:rPr>
                <a:t>kWh</a:t>
              </a:r>
              <a:endParaRPr lang="en-US" sz="1200" dirty="0">
                <a:effectLst/>
                <a:latin typeface="Tw Cen MT"/>
                <a:ea typeface="Calibri"/>
                <a:cs typeface="Times New Roman"/>
              </a:endParaRPr>
            </a:p>
          </p:txBody>
        </p:sp>
        <p:sp>
          <p:nvSpPr>
            <p:cNvPr id="32" name="Text Box 236"/>
            <p:cNvSpPr txBox="1"/>
            <p:nvPr/>
          </p:nvSpPr>
          <p:spPr>
            <a:xfrm>
              <a:off x="753466" y="0"/>
              <a:ext cx="548208" cy="138989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>
                  <a:effectLst/>
                  <a:latin typeface="Tw Cen MT"/>
                  <a:ea typeface="Calibri"/>
                  <a:cs typeface="Times New Roman"/>
                </a:rPr>
                <a:t>82060.7</a:t>
              </a:r>
              <a:endParaRPr lang="en-US" sz="1200">
                <a:effectLst/>
                <a:latin typeface="Tw Cen MT"/>
                <a:ea typeface="Calibri"/>
                <a:cs typeface="Times New Roman"/>
              </a:endParaRPr>
            </a:p>
          </p:txBody>
        </p:sp>
        <p:sp>
          <p:nvSpPr>
            <p:cNvPr id="33" name="Text Box 237"/>
            <p:cNvSpPr txBox="1"/>
            <p:nvPr/>
          </p:nvSpPr>
          <p:spPr>
            <a:xfrm>
              <a:off x="1605275" y="0"/>
              <a:ext cx="548208" cy="138989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dirty="0">
                  <a:effectLst/>
                  <a:latin typeface="Tw Cen MT"/>
                  <a:ea typeface="Calibri"/>
                  <a:cs typeface="Times New Roman"/>
                </a:rPr>
                <a:t>78417.0</a:t>
              </a:r>
              <a:endParaRPr lang="en-US" sz="1200" dirty="0">
                <a:effectLst/>
                <a:latin typeface="Tw Cen MT"/>
                <a:ea typeface="Calibri"/>
                <a:cs typeface="Times New Roman"/>
              </a:endParaRPr>
            </a:p>
          </p:txBody>
        </p:sp>
        <p:sp>
          <p:nvSpPr>
            <p:cNvPr id="34" name="Text Box 244"/>
            <p:cNvSpPr txBox="1"/>
            <p:nvPr/>
          </p:nvSpPr>
          <p:spPr>
            <a:xfrm>
              <a:off x="2443755" y="14630"/>
              <a:ext cx="548005" cy="1384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dirty="0">
                  <a:effectLst/>
                  <a:latin typeface="Tw Cen MT"/>
                  <a:ea typeface="Calibri"/>
                  <a:cs typeface="Times New Roman"/>
                </a:rPr>
                <a:t>72441.3</a:t>
              </a:r>
              <a:endParaRPr lang="en-US" sz="1200" dirty="0">
                <a:effectLst/>
                <a:latin typeface="Tw Cen MT"/>
                <a:ea typeface="Calibri"/>
                <a:cs typeface="Times New Roman"/>
              </a:endParaRPr>
            </a:p>
          </p:txBody>
        </p:sp>
        <p:sp>
          <p:nvSpPr>
            <p:cNvPr id="35" name="Text Box 249"/>
            <p:cNvSpPr txBox="1"/>
            <p:nvPr/>
          </p:nvSpPr>
          <p:spPr>
            <a:xfrm>
              <a:off x="3220381" y="14630"/>
              <a:ext cx="548208" cy="138989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>
                  <a:effectLst/>
                  <a:latin typeface="Tw Cen MT"/>
                  <a:ea typeface="Calibri"/>
                  <a:cs typeface="Times New Roman"/>
                </a:rPr>
                <a:t>71716.9</a:t>
              </a:r>
              <a:endParaRPr lang="en-US" sz="1200">
                <a:effectLst/>
                <a:latin typeface="Tw Cen MT"/>
                <a:ea typeface="Calibri"/>
                <a:cs typeface="Times New Roman"/>
              </a:endParaRPr>
            </a:p>
          </p:txBody>
        </p:sp>
        <p:sp>
          <p:nvSpPr>
            <p:cNvPr id="36" name="Text Box 265"/>
            <p:cNvSpPr txBox="1"/>
            <p:nvPr/>
          </p:nvSpPr>
          <p:spPr>
            <a:xfrm>
              <a:off x="4044101" y="7315"/>
              <a:ext cx="548005" cy="1384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dirty="0">
                  <a:effectLst/>
                  <a:latin typeface="Tw Cen MT"/>
                  <a:ea typeface="Calibri"/>
                  <a:cs typeface="Times New Roman"/>
                </a:rPr>
                <a:t>71716.9</a:t>
              </a:r>
              <a:endParaRPr lang="en-US" sz="1200" dirty="0">
                <a:effectLst/>
                <a:latin typeface="Tw Cen MT"/>
                <a:ea typeface="Calibri"/>
                <a:cs typeface="Times New Roman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37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8" name="Picture 2" descr="T:\Image\logo_colored_fli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956622" y="1676400"/>
            <a:ext cx="0" cy="1023084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289605" y="1167021"/>
            <a:ext cx="1321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w Cen MT" panose="020B0602020104020603" pitchFamily="34" charset="0"/>
                <a:cs typeface="Kalinga" panose="020B0502040204020203" pitchFamily="34" charset="0"/>
              </a:rPr>
              <a:t>Annual Energy Delivered</a:t>
            </a:r>
            <a:endParaRPr lang="en-US" sz="1400" dirty="0">
              <a:latin typeface="Tw Cen MT" panose="020B0602020104020603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912993" y="4419600"/>
            <a:ext cx="1605128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4292141" y="4390571"/>
            <a:ext cx="840938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21407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SUMMARY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38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1" name="Picture 2" descr="T:\Image\logo_colored_f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200003" y="2048069"/>
            <a:ext cx="8087997" cy="34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Dormitory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Lighting Concept of Retreat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Stimulating theme for West lobby and Corridor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Relaxing theme for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Transfer girder as alternative to columns in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PV system produce 71.7MWh annual energy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</p:txBody>
      </p:sp>
      <p:pic>
        <p:nvPicPr>
          <p:cNvPr id="21" name="Picture 8" descr="https://encrypted-tbn2.gstatic.com/images?q=tbn:ANd9GcRt3BlDfCgi3GMFamf8B7rCRGPBMl_ZxQcMWQQFdMtONuMX8N6U-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0823" y="3657307"/>
            <a:ext cx="2530713" cy="1233920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encrypted-tbn3.gstatic.com/images?q=tbn:ANd9GcQoNnajnIbEz7cREWvA8byMgrmfZg-1g2QkWaMcI8l5KfZvrY-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815" y="2541476"/>
            <a:ext cx="1333745" cy="1986120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s://www.amherst.edu/media/view/400311/standard/Frost_level_2_J_Mestre_may_2012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/>
        </p:blipFill>
        <p:spPr bwMode="auto">
          <a:xfrm>
            <a:off x="18449815" y="2651171"/>
            <a:ext cx="2597388" cy="1724025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://decoratinginterioronline.info/wp-content/uploads/2013/07/nice-hammock-be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7" r="9207" b="7063"/>
          <a:stretch/>
        </p:blipFill>
        <p:spPr bwMode="auto">
          <a:xfrm>
            <a:off x="25201781" y="2470196"/>
            <a:ext cx="2154019" cy="2238375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s://encrypted-tbn3.gstatic.com/images?q=tbn:ANd9GcTSpux3wgci6JlWdFg9hN16ukyxnB58RWTrzpTugsmUj4OnX24J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3417"/>
          <a:stretch/>
        </p:blipFill>
        <p:spPr bwMode="auto">
          <a:xfrm>
            <a:off x="22531918" y="2067119"/>
            <a:ext cx="2597388" cy="1504951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6497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SUMMARY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39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1" name="Picture 2" descr="T:\Image\logo_colored_f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200003" y="2048069"/>
            <a:ext cx="8087997" cy="34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Dormitory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Lighting Concept of Retreat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Stimulating theme for West lobby and Corridor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Relaxing theme for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Transfer girder as alternative to columns in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PV system produce 71.7MWh annual energy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12974"/>
          <a:stretch/>
        </p:blipFill>
        <p:spPr>
          <a:xfrm>
            <a:off x="22714581" y="1509642"/>
            <a:ext cx="4745994" cy="32982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10607"/>
          <a:stretch/>
        </p:blipFill>
        <p:spPr>
          <a:xfrm>
            <a:off x="18316575" y="1509642"/>
            <a:ext cx="4398006" cy="32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312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RETREAT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8" descr="https://encrypted-tbn2.gstatic.com/images?q=tbn:ANd9GcRt3BlDfCgi3GMFamf8B7rCRGPBMl_ZxQcMWQQFdMtONuMX8N6U-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063" y="3854111"/>
            <a:ext cx="2530713" cy="1233920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s://encrypted-tbn3.gstatic.com/images?q=tbn:ANd9GcQoNnajnIbEz7cREWvA8byMgrmfZg-1g2QkWaMcI8l5KfZvrY-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055" y="2738280"/>
            <a:ext cx="1333745" cy="1986120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https://www.amherst.edu/media/view/400311/standard/Frost_level_2_J_Mestre_may_2012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/>
        </p:blipFill>
        <p:spPr bwMode="auto">
          <a:xfrm>
            <a:off x="9258055" y="2847975"/>
            <a:ext cx="2597388" cy="1724025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http://decoratinginterioronline.info/wp-content/uploads/2013/07/nice-hammock-be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7" r="9207" b="7063"/>
          <a:stretch/>
        </p:blipFill>
        <p:spPr bwMode="auto">
          <a:xfrm>
            <a:off x="16010021" y="2667000"/>
            <a:ext cx="2154019" cy="2238375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https://encrypted-tbn3.gstatic.com/images?q=tbn:ANd9GcTSpux3wgci6JlWdFg9hN16ukyxnB58RWTrzpTugsmUj4OnX24J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3417"/>
          <a:stretch/>
        </p:blipFill>
        <p:spPr bwMode="auto">
          <a:xfrm>
            <a:off x="13340158" y="2263923"/>
            <a:ext cx="2597388" cy="1504951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3" b="31181"/>
          <a:stretch/>
        </p:blipFill>
        <p:spPr bwMode="auto">
          <a:xfrm>
            <a:off x="19459574" y="1841500"/>
            <a:ext cx="6372226" cy="28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/>
          <p:cNvCxnSpPr/>
          <p:nvPr/>
        </p:nvCxnSpPr>
        <p:spPr>
          <a:xfrm>
            <a:off x="21288374" y="4212585"/>
            <a:ext cx="0" cy="875446"/>
          </a:xfrm>
          <a:prstGeom prst="line">
            <a:avLst/>
          </a:prstGeom>
          <a:noFill/>
          <a:ln w="38100">
            <a:solidFill>
              <a:srgbClr val="0A783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1521407" y="1501179"/>
            <a:ext cx="0" cy="1378547"/>
          </a:xfrm>
          <a:prstGeom prst="line">
            <a:avLst/>
          </a:prstGeom>
          <a:noFill/>
          <a:ln w="38100">
            <a:solidFill>
              <a:srgbClr val="F1652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3269574" y="1501179"/>
            <a:ext cx="0" cy="1194624"/>
          </a:xfrm>
          <a:prstGeom prst="line">
            <a:avLst/>
          </a:prstGeom>
          <a:noFill/>
          <a:ln w="38100">
            <a:solidFill>
              <a:srgbClr val="32358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2355173" y="3303403"/>
            <a:ext cx="0" cy="1784628"/>
          </a:xfrm>
          <a:prstGeom prst="line">
            <a:avLst/>
          </a:prstGeom>
          <a:noFill/>
          <a:ln w="38100">
            <a:solidFill>
              <a:srgbClr val="92278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Rectangle 6"/>
          <p:cNvSpPr>
            <a:spLocks noChangeArrowheads="1"/>
          </p:cNvSpPr>
          <p:nvPr/>
        </p:nvSpPr>
        <p:spPr bwMode="auto">
          <a:xfrm flipH="1">
            <a:off x="22385668" y="4882273"/>
            <a:ext cx="1236332" cy="205758"/>
          </a:xfrm>
          <a:prstGeom prst="rect">
            <a:avLst/>
          </a:prstGeom>
          <a:solidFill>
            <a:srgbClr val="C6D58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5F5F5F"/>
                </a:solidFill>
                <a:effectLst/>
                <a:latin typeface="Kalinga" pitchFamily="34" charset="0"/>
                <a:cs typeface="Arial" pitchFamily="34" charset="0"/>
              </a:rPr>
              <a:t>THE FACADE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 flipH="1">
            <a:off x="23300272" y="1501179"/>
            <a:ext cx="1312327" cy="205758"/>
          </a:xfrm>
          <a:prstGeom prst="rect">
            <a:avLst/>
          </a:prstGeom>
          <a:solidFill>
            <a:srgbClr val="C6D58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5F5F5F"/>
                </a:solidFill>
                <a:effectLst/>
                <a:latin typeface="Kalinga" pitchFamily="34" charset="0"/>
                <a:cs typeface="Arial" pitchFamily="34" charset="0"/>
              </a:rPr>
              <a:t>THE LOUNGE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19964400" y="4882273"/>
            <a:ext cx="1297340" cy="205758"/>
          </a:xfrm>
          <a:prstGeom prst="rect">
            <a:avLst/>
          </a:prstGeom>
          <a:solidFill>
            <a:srgbClr val="C6D58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SUITE LIVING</a:t>
            </a:r>
            <a:endParaRPr lang="en-US" altLang="en-US" sz="1500" b="1" dirty="0">
              <a:solidFill>
                <a:srgbClr val="5F5F5F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18973800" y="1501179"/>
            <a:ext cx="2516540" cy="205758"/>
          </a:xfrm>
          <a:prstGeom prst="rect">
            <a:avLst/>
          </a:prstGeom>
          <a:solidFill>
            <a:srgbClr val="C6D58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5F5F5F"/>
                </a:solidFill>
                <a:effectLst/>
                <a:latin typeface="Kalinga" pitchFamily="34" charset="0"/>
                <a:cs typeface="Arial" pitchFamily="34" charset="0"/>
              </a:rPr>
              <a:t>WEST LOBBY &amp; HALLWAY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DESIGN CONCEPT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4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27" name="Picture 2" descr="T:\Image\logo_colored_flip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82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SUMMARY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40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1" name="Picture 2" descr="T:\Image\logo_colored_f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200003" y="2048069"/>
            <a:ext cx="8087997" cy="34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Dormitory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Lighting Concept of Retreat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Stimulating theme for West lobby and Corridor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Relaxing theme for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Transfer girder as alternative to columns in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PV system produce 71.7MWh annual energy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1"/>
          <a:stretch/>
        </p:blipFill>
        <p:spPr bwMode="auto">
          <a:xfrm>
            <a:off x="20555891" y="918944"/>
            <a:ext cx="4056709" cy="467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7276876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SUMMARY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41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1" name="Picture 2" descr="T:\Image\logo_colored_f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200003" y="2048069"/>
            <a:ext cx="8087997" cy="34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Dormitory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Lighting Concept of Retreat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Stimulating theme for West lobby and Corridor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Relaxing theme for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Transfer girder as alternative to columns in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PV system produce 71.7MWh annual energy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itchFamily="34" charset="0"/>
              <a:cs typeface="Arial" pitchFamily="34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928907421"/>
              </p:ext>
            </p:extLst>
          </p:nvPr>
        </p:nvGraphicFramePr>
        <p:xfrm>
          <a:off x="18897600" y="1884261"/>
          <a:ext cx="7811357" cy="3089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83803743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199" y="76200"/>
            <a:ext cx="5551803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ACKNOWLEDGEMENT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42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1" name="Picture 2" descr="T:\Image\logo_colored_f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9672001" y="2026578"/>
            <a:ext cx="8615999" cy="34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Carol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P. Dietz</a:t>
            </a:r>
            <a:r>
              <a:rPr lang="en-US" sz="1800" dirty="0">
                <a:latin typeface="Tw Cen MT" panose="020B0602020104020603" pitchFamily="34" charset="0"/>
              </a:rPr>
              <a:t>		</a:t>
            </a:r>
            <a:r>
              <a:rPr lang="en-US" sz="1800" dirty="0" smtClean="0">
                <a:latin typeface="Tw Cen MT" panose="020B0602020104020603" pitchFamily="34" charset="0"/>
              </a:rPr>
              <a:t>Associate </a:t>
            </a:r>
            <a:r>
              <a:rPr lang="en-US" sz="1800" dirty="0">
                <a:latin typeface="Tw Cen MT" panose="020B0602020104020603" pitchFamily="34" charset="0"/>
              </a:rPr>
              <a:t>VP of Facilities, John Carroll University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Christian Todd</a:t>
            </a:r>
            <a:r>
              <a:rPr lang="en-US" sz="1800" dirty="0">
                <a:latin typeface="Tw Cen MT" panose="020B0602020104020603" pitchFamily="34" charset="0"/>
              </a:rPr>
              <a:t>		</a:t>
            </a:r>
            <a:r>
              <a:rPr lang="en-US" sz="1800" dirty="0" smtClean="0">
                <a:latin typeface="Tw Cen MT" panose="020B0602020104020603" pitchFamily="34" charset="0"/>
              </a:rPr>
              <a:t>Principal</a:t>
            </a:r>
            <a:r>
              <a:rPr lang="en-US" sz="1800" dirty="0">
                <a:latin typeface="Tw Cen MT" panose="020B0602020104020603" pitchFamily="34" charset="0"/>
              </a:rPr>
              <a:t>, McHenry and Associates 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Kelly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Hersh</a:t>
            </a:r>
            <a:r>
              <a:rPr lang="en-US" sz="1800" dirty="0">
                <a:latin typeface="Tw Cen MT" panose="020B0602020104020603" pitchFamily="34" charset="0"/>
              </a:rPr>
              <a:t>		</a:t>
            </a:r>
            <a:r>
              <a:rPr lang="en-US" sz="1800" dirty="0" smtClean="0">
                <a:latin typeface="Tw Cen MT" panose="020B0602020104020603" pitchFamily="34" charset="0"/>
              </a:rPr>
              <a:t>Engineer</a:t>
            </a:r>
            <a:r>
              <a:rPr lang="en-US" sz="1800" dirty="0">
                <a:latin typeface="Tw Cen MT" panose="020B0602020104020603" pitchFamily="34" charset="0"/>
              </a:rPr>
              <a:t>, McHenry and Associates</a:t>
            </a: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Dr.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Mistrick</a:t>
            </a:r>
            <a:r>
              <a:rPr lang="en-US" sz="1800" dirty="0" smtClean="0">
                <a:latin typeface="Tw Cen MT" panose="020B0602020104020603" pitchFamily="34" charset="0"/>
              </a:rPr>
              <a:t>		AE faculty </a:t>
            </a: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Dr. Houser</a:t>
            </a:r>
            <a:r>
              <a:rPr lang="en-US" sz="1800" dirty="0" smtClean="0">
                <a:latin typeface="Tw Cen MT" panose="020B0602020104020603" pitchFamily="34" charset="0"/>
              </a:rPr>
              <a:t>		AE faculty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Shawn Good</a:t>
            </a:r>
            <a:r>
              <a:rPr lang="en-US" sz="1800" dirty="0">
                <a:latin typeface="Tw Cen MT" panose="020B0602020104020603" pitchFamily="34" charset="0"/>
              </a:rPr>
              <a:t>		Lighting Department Head, </a:t>
            </a:r>
            <a:r>
              <a:rPr lang="en-US" sz="1800" dirty="0" err="1">
                <a:latin typeface="Tw Cen MT" panose="020B0602020104020603" pitchFamily="34" charset="0"/>
              </a:rPr>
              <a:t>Brinjac</a:t>
            </a:r>
            <a:r>
              <a:rPr lang="en-US" sz="1800" dirty="0">
                <a:latin typeface="Tw Cen MT" panose="020B0602020104020603" pitchFamily="34" charset="0"/>
              </a:rPr>
              <a:t> Engineering</a:t>
            </a: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Leslie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Beahm</a:t>
            </a:r>
            <a:r>
              <a:rPr lang="en-US" sz="1800" dirty="0">
                <a:latin typeface="Tw Cen MT" panose="020B0602020104020603" pitchFamily="34" charset="0"/>
              </a:rPr>
              <a:t>		</a:t>
            </a:r>
            <a:r>
              <a:rPr lang="en-US" sz="1800" dirty="0" smtClean="0">
                <a:latin typeface="Tw Cen MT" panose="020B0602020104020603" pitchFamily="34" charset="0"/>
              </a:rPr>
              <a:t>Electrical </a:t>
            </a:r>
            <a:r>
              <a:rPr lang="en-US" sz="1800" dirty="0">
                <a:latin typeface="Tw Cen MT" panose="020B0602020104020603" pitchFamily="34" charset="0"/>
              </a:rPr>
              <a:t>Advisor, Reese </a:t>
            </a:r>
            <a:r>
              <a:rPr lang="en-US" sz="1800" dirty="0" smtClean="0">
                <a:latin typeface="Tw Cen MT" panose="020B0602020104020603" pitchFamily="34" charset="0"/>
              </a:rPr>
              <a:t>Engineering</a:t>
            </a:r>
          </a:p>
          <a:p>
            <a:endParaRPr lang="en-US" sz="1800" dirty="0">
              <a:latin typeface="Tw Cen MT" panose="020B0602020104020603" pitchFamily="34" charset="0"/>
            </a:endParaRP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Family and friends </a:t>
            </a:r>
            <a:r>
              <a:rPr lang="en-US" sz="1800" dirty="0">
                <a:latin typeface="Tw Cen MT" panose="020B0602020104020603" pitchFamily="34" charset="0"/>
              </a:rPr>
              <a:t>for their support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Tw Cen MT"/>
              <a:ea typeface="Calibri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Tw Cen M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9189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SUMMARY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43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1" name="Picture 2" descr="T:\Image\logo_colored_f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graphicFrame>
        <p:nvGraphicFramePr>
          <p:cNvPr id="37" name="Chart 36"/>
          <p:cNvGraphicFramePr/>
          <p:nvPr>
            <p:extLst>
              <p:ext uri="{D42A27DB-BD31-4B8C-83A1-F6EECF244321}">
                <p14:modId xmlns:p14="http://schemas.microsoft.com/office/powerpoint/2010/main" val="962736899"/>
              </p:ext>
            </p:extLst>
          </p:nvPr>
        </p:nvGraphicFramePr>
        <p:xfrm>
          <a:off x="18973800" y="2009774"/>
          <a:ext cx="7811357" cy="3089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12974"/>
          <a:stretch/>
        </p:blipFill>
        <p:spPr>
          <a:xfrm>
            <a:off x="13542006" y="1870643"/>
            <a:ext cx="4745994" cy="32982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10607"/>
          <a:stretch/>
        </p:blipFill>
        <p:spPr>
          <a:xfrm>
            <a:off x="9144000" y="1870395"/>
            <a:ext cx="4398006" cy="3298505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1"/>
          <a:stretch/>
        </p:blipFill>
        <p:spPr bwMode="auto">
          <a:xfrm>
            <a:off x="4801541" y="1638300"/>
            <a:ext cx="4056709" cy="467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6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QUESTIONS?</a:t>
            </a:r>
            <a:endParaRPr lang="en-US" altLang="en-US" sz="2000" b="1" dirty="0" smtClean="0">
              <a:solidFill>
                <a:srgbClr val="5F5F5F"/>
              </a:solidFill>
              <a:latin typeface="Kaling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78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H="1">
            <a:off x="-76200" y="0"/>
            <a:ext cx="4648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APPENDIX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19" name="Picture 2" descr="T:\Image\logo_colored_f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15" y="2626347"/>
            <a:ext cx="641187" cy="72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64" y="3450566"/>
            <a:ext cx="641188" cy="7264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15" y="4267200"/>
            <a:ext cx="641188" cy="7264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15" y="5099251"/>
            <a:ext cx="641188" cy="7264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12" y="5949133"/>
            <a:ext cx="641188" cy="726453"/>
          </a:xfrm>
          <a:prstGeom prst="rect">
            <a:avLst/>
          </a:prstGeom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0229032" y="2209800"/>
            <a:ext cx="6077768" cy="34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Dormitory, worship, business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89,809 SF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3 stores above grade, 4 stories total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lang="en-US" altLang="en-US" sz="1600" dirty="0" smtClean="0">
                <a:latin typeface="Tw Cen MT" pitchFamily="34" charset="0"/>
                <a:cs typeface="Arial" pitchFamily="34" charset="0"/>
              </a:rPr>
              <a:t>First </a:t>
            </a:r>
            <a:r>
              <a:rPr lang="en-US" altLang="en-US" sz="1600" dirty="0">
                <a:latin typeface="Tw Cen MT" pitchFamily="34" charset="0"/>
                <a:cs typeface="Arial" pitchFamily="34" charset="0"/>
              </a:rPr>
              <a:t>LEED certified building on </a:t>
            </a:r>
            <a:r>
              <a:rPr lang="en-US" altLang="en-US" sz="1600" dirty="0" smtClean="0">
                <a:latin typeface="Tw Cen MT" pitchFamily="34" charset="0"/>
                <a:cs typeface="Arial" pitchFamily="34" charset="0"/>
              </a:rPr>
              <a:t>campus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Tw Cen MT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Tw Cen MT" pitchFamily="34" charset="0"/>
                <a:cs typeface="Arial" pitchFamily="34" charset="0"/>
              </a:rPr>
              <a:t>May 2013- August </a:t>
            </a:r>
            <a:r>
              <a:rPr lang="en-US" altLang="en-US" sz="1600" dirty="0" smtClean="0">
                <a:latin typeface="Tw Cen MT" pitchFamily="34" charset="0"/>
                <a:cs typeface="Arial" pitchFamily="34" charset="0"/>
              </a:rPr>
              <a:t>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design fee: 1.4 million;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/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construction fee: 22.1 million</a:t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Design-Bid-Build</a:t>
            </a:r>
            <a:endParaRPr kumimoji="0" lang="en-US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44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2850126"/>
            <a:ext cx="7924800" cy="32132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800" y="2973983"/>
            <a:ext cx="6334125" cy="2981325"/>
          </a:xfrm>
          <a:prstGeom prst="rect">
            <a:avLst/>
          </a:prstGeom>
        </p:spPr>
      </p:pic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PHOTOVOLTAIC SYSTEM</a:t>
            </a:r>
          </a:p>
        </p:txBody>
      </p:sp>
      <p:sp>
        <p:nvSpPr>
          <p:cNvPr id="31" name="Rectangle 30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5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H="1">
            <a:off x="-76200" y="0"/>
            <a:ext cx="4648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210800" y="3200400"/>
            <a:ext cx="7620000" cy="307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Outline</a:t>
            </a:r>
            <a:endParaRPr lang="en-US" altLang="en-US" sz="18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HVAC  BREADTH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LOUNGE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19" name="Picture 2" descr="T:\Image\logo_colored_f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15" y="2626347"/>
            <a:ext cx="641187" cy="72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64" y="3450566"/>
            <a:ext cx="641188" cy="7264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15" y="4267200"/>
            <a:ext cx="641188" cy="7264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15" y="5099251"/>
            <a:ext cx="641188" cy="7264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12" y="5949133"/>
            <a:ext cx="641188" cy="726453"/>
          </a:xfrm>
          <a:prstGeom prst="rect">
            <a:avLst/>
          </a:prstGeom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45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7"/>
          <a:stretch/>
        </p:blipFill>
        <p:spPr>
          <a:xfrm>
            <a:off x="9278471" y="1766571"/>
            <a:ext cx="8875058" cy="2983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7"/>
          <a:stretch/>
        </p:blipFill>
        <p:spPr>
          <a:xfrm>
            <a:off x="18440400" y="1766570"/>
            <a:ext cx="8875058" cy="2983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121" y="5443427"/>
            <a:ext cx="8875058" cy="6858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07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3" b="31181"/>
          <a:stretch/>
        </p:blipFill>
        <p:spPr bwMode="auto">
          <a:xfrm>
            <a:off x="19459574" y="1841500"/>
            <a:ext cx="6372226" cy="28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21288374" y="4212585"/>
            <a:ext cx="0" cy="875446"/>
          </a:xfrm>
          <a:prstGeom prst="line">
            <a:avLst/>
          </a:prstGeom>
          <a:noFill/>
          <a:ln w="38100">
            <a:solidFill>
              <a:srgbClr val="0A783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521407" y="1501179"/>
            <a:ext cx="0" cy="1378547"/>
          </a:xfrm>
          <a:prstGeom prst="line">
            <a:avLst/>
          </a:prstGeom>
          <a:noFill/>
          <a:ln w="38100">
            <a:solidFill>
              <a:srgbClr val="F1652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269574" y="1501179"/>
            <a:ext cx="0" cy="1194624"/>
          </a:xfrm>
          <a:prstGeom prst="line">
            <a:avLst/>
          </a:prstGeom>
          <a:noFill/>
          <a:ln w="38100">
            <a:solidFill>
              <a:srgbClr val="32358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355173" y="3303403"/>
            <a:ext cx="0" cy="1784628"/>
          </a:xfrm>
          <a:prstGeom prst="line">
            <a:avLst/>
          </a:prstGeom>
          <a:noFill/>
          <a:ln w="38100">
            <a:solidFill>
              <a:srgbClr val="92278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6"/>
          <p:cNvSpPr>
            <a:spLocks noChangeArrowheads="1"/>
          </p:cNvSpPr>
          <p:nvPr/>
        </p:nvSpPr>
        <p:spPr bwMode="auto">
          <a:xfrm flipH="1">
            <a:off x="22385668" y="4882273"/>
            <a:ext cx="1236332" cy="205758"/>
          </a:xfrm>
          <a:prstGeom prst="rect">
            <a:avLst/>
          </a:prstGeom>
          <a:solidFill>
            <a:srgbClr val="C6D58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5F5F5F"/>
                </a:solidFill>
                <a:effectLst/>
                <a:latin typeface="Kalinga" pitchFamily="34" charset="0"/>
                <a:cs typeface="Arial" pitchFamily="34" charset="0"/>
              </a:rPr>
              <a:t>THE FACADE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 flipH="1">
            <a:off x="23300272" y="1501179"/>
            <a:ext cx="1312327" cy="205758"/>
          </a:xfrm>
          <a:prstGeom prst="rect">
            <a:avLst/>
          </a:prstGeom>
          <a:solidFill>
            <a:srgbClr val="C6D58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5F5F5F"/>
                </a:solidFill>
                <a:effectLst/>
                <a:latin typeface="Kalinga" pitchFamily="34" charset="0"/>
                <a:cs typeface="Arial" pitchFamily="34" charset="0"/>
              </a:rPr>
              <a:t>THE LOUNGE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9964400" y="4882273"/>
            <a:ext cx="1297340" cy="205758"/>
          </a:xfrm>
          <a:prstGeom prst="rect">
            <a:avLst/>
          </a:prstGeom>
          <a:solidFill>
            <a:srgbClr val="C6D58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SUITE LIVING</a:t>
            </a:r>
            <a:endParaRPr lang="en-US" altLang="en-US" sz="1500" b="1" dirty="0">
              <a:solidFill>
                <a:srgbClr val="5F5F5F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8973800" y="1501179"/>
            <a:ext cx="2516540" cy="205758"/>
          </a:xfrm>
          <a:prstGeom prst="rect">
            <a:avLst/>
          </a:prstGeom>
          <a:solidFill>
            <a:srgbClr val="C6D58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5F5F5F"/>
                </a:solidFill>
                <a:effectLst/>
                <a:latin typeface="Kalinga" pitchFamily="34" charset="0"/>
                <a:cs typeface="Arial" pitchFamily="34" charset="0"/>
              </a:rPr>
              <a:t>WEST LOBBY &amp; HALLWAY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8" descr="https://encrypted-tbn2.gstatic.com/images?q=tbn:ANd9GcRt3BlDfCgi3GMFamf8B7rCRGPBMl_ZxQcMWQQFdMtONuMX8N6U-Q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063" y="3854111"/>
            <a:ext cx="2530713" cy="1233920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s://encrypted-tbn3.gstatic.com/images?q=tbn:ANd9GcQoNnajnIbEz7cREWvA8byMgrmfZg-1g2QkWaMcI8l5KfZvrY-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055" y="2738280"/>
            <a:ext cx="1333745" cy="1986120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https://www.amherst.edu/media/view/400311/standard/Frost_level_2_J_Mestre_may_2012-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/>
        </p:blipFill>
        <p:spPr bwMode="auto">
          <a:xfrm>
            <a:off x="9258055" y="2847975"/>
            <a:ext cx="2597388" cy="1724025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http://decoratinginterioronline.info/wp-content/uploads/2013/07/nice-hammock-bed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77" r="9207" b="7063"/>
          <a:stretch/>
        </p:blipFill>
        <p:spPr bwMode="auto">
          <a:xfrm>
            <a:off x="16010021" y="2667000"/>
            <a:ext cx="2154019" cy="2238375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https://encrypted-tbn3.gstatic.com/images?q=tbn:ANd9GcTSpux3wgci6JlWdFg9hN16ukyxnB58RWTrzpTugsmUj4OnX24J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0" r="3417"/>
          <a:stretch/>
        </p:blipFill>
        <p:spPr bwMode="auto">
          <a:xfrm>
            <a:off x="13340158" y="2263923"/>
            <a:ext cx="2597388" cy="1504951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6"/>
          <p:cNvSpPr>
            <a:spLocks noChangeArrowheads="1"/>
          </p:cNvSpPr>
          <p:nvPr/>
        </p:nvSpPr>
        <p:spPr bwMode="auto">
          <a:xfrm flipH="1">
            <a:off x="11917696" y="5601894"/>
            <a:ext cx="1569704" cy="223810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5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HOMECOMING</a:t>
            </a: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 flipH="1">
            <a:off x="16078200" y="5601894"/>
            <a:ext cx="1039091" cy="223810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50" b="1" dirty="0" smtClean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RELAXING</a:t>
            </a:r>
            <a:endParaRPr lang="en-US" altLang="en-US" sz="1450" b="1" dirty="0">
              <a:solidFill>
                <a:schemeClr val="tx1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14212406" y="5601894"/>
            <a:ext cx="1103794" cy="223810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5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BONDING</a:t>
            </a: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9656298" y="5601894"/>
            <a:ext cx="1725191" cy="211881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50" b="1" dirty="0" smtClean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STIMULATING</a:t>
            </a:r>
            <a:endParaRPr lang="en-US" altLang="en-US" sz="1450" b="1" dirty="0">
              <a:solidFill>
                <a:schemeClr val="tx1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9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DESIGN CONCEPT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RETREAT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5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55" name="Picture 2" descr="T:\Image\logo_colored_flip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819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3" b="31181"/>
          <a:stretch/>
        </p:blipFill>
        <p:spPr bwMode="auto">
          <a:xfrm>
            <a:off x="19459574" y="1841500"/>
            <a:ext cx="6372226" cy="28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21288374" y="4212585"/>
            <a:ext cx="0" cy="875446"/>
          </a:xfrm>
          <a:prstGeom prst="line">
            <a:avLst/>
          </a:prstGeom>
          <a:noFill/>
          <a:ln w="38100">
            <a:solidFill>
              <a:srgbClr val="0A783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521407" y="1501179"/>
            <a:ext cx="0" cy="1378547"/>
          </a:xfrm>
          <a:prstGeom prst="line">
            <a:avLst/>
          </a:prstGeom>
          <a:noFill/>
          <a:ln w="38100">
            <a:solidFill>
              <a:srgbClr val="F1652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269574" y="1501179"/>
            <a:ext cx="0" cy="1194624"/>
          </a:xfrm>
          <a:prstGeom prst="line">
            <a:avLst/>
          </a:prstGeom>
          <a:noFill/>
          <a:ln w="38100">
            <a:solidFill>
              <a:srgbClr val="32358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355173" y="3303403"/>
            <a:ext cx="0" cy="1784628"/>
          </a:xfrm>
          <a:prstGeom prst="line">
            <a:avLst/>
          </a:prstGeom>
          <a:noFill/>
          <a:ln w="38100">
            <a:solidFill>
              <a:srgbClr val="92278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Rectangle 6"/>
          <p:cNvSpPr>
            <a:spLocks noChangeArrowheads="1"/>
          </p:cNvSpPr>
          <p:nvPr/>
        </p:nvSpPr>
        <p:spPr bwMode="auto">
          <a:xfrm flipH="1">
            <a:off x="11917696" y="5601894"/>
            <a:ext cx="1569704" cy="223810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5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HOMECOMING</a:t>
            </a: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 flipH="1">
            <a:off x="16078200" y="5601894"/>
            <a:ext cx="1039091" cy="223810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50" b="1" dirty="0" smtClean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RELAXING</a:t>
            </a:r>
            <a:endParaRPr lang="en-US" altLang="en-US" sz="1450" b="1" dirty="0">
              <a:solidFill>
                <a:schemeClr val="tx1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14212406" y="5601894"/>
            <a:ext cx="1103794" cy="223810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5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BONDING</a:t>
            </a: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9656298" y="5601894"/>
            <a:ext cx="1725191" cy="211881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50" b="1" dirty="0" smtClean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STIMULATING</a:t>
            </a:r>
            <a:endParaRPr lang="en-US" altLang="en-US" sz="1450" b="1" dirty="0">
              <a:solidFill>
                <a:schemeClr val="tx1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 flipH="1">
            <a:off x="22389689" y="4876800"/>
            <a:ext cx="1569704" cy="211881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HOMECOMING</a:t>
            </a:r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 flipH="1">
            <a:off x="23304293" y="1518548"/>
            <a:ext cx="1039091" cy="205758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smtClean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RELAXING</a:t>
            </a:r>
            <a:endParaRPr lang="en-US" altLang="en-US" sz="1500" b="1" dirty="0">
              <a:solidFill>
                <a:schemeClr val="tx1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20185660" y="4876800"/>
            <a:ext cx="1103794" cy="205758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BONDING</a:t>
            </a: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19964400" y="1518547"/>
            <a:ext cx="1534393" cy="20575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smtClean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STIMULATING</a:t>
            </a:r>
            <a:endParaRPr lang="en-US" altLang="en-US" sz="1500" b="1" dirty="0">
              <a:solidFill>
                <a:schemeClr val="tx1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DESIGN CONCEPT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RETREAT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6" name="Picture 8" descr="https://encrypted-tbn2.gstatic.com/images?q=tbn:ANd9GcRt3BlDfCgi3GMFamf8B7rCRGPBMl_ZxQcMWQQFdMtONuMX8N6U-Q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063" y="3854111"/>
            <a:ext cx="2530713" cy="1233920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https://encrypted-tbn3.gstatic.com/images?q=tbn:ANd9GcQoNnajnIbEz7cREWvA8byMgrmfZg-1g2QkWaMcI8l5KfZvrY-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2738280"/>
            <a:ext cx="1333745" cy="1986120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https://www.amherst.edu/media/view/400311/standard/Frost_level_2_J_Mestre_may_2012-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/>
        </p:blipFill>
        <p:spPr bwMode="auto">
          <a:xfrm>
            <a:off x="9220200" y="2847975"/>
            <a:ext cx="2597388" cy="1724025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8" descr="http://decoratinginterioronline.info/wp-content/uploads/2013/07/nice-hammock-bed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77" r="9207" b="7063"/>
          <a:stretch/>
        </p:blipFill>
        <p:spPr bwMode="auto">
          <a:xfrm>
            <a:off x="16010021" y="2667000"/>
            <a:ext cx="2154019" cy="2238375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0" descr="https://encrypted-tbn3.gstatic.com/images?q=tbn:ANd9GcTSpux3wgci6JlWdFg9hN16ukyxnB58RWTrzpTugsmUj4OnX24J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0" r="3417"/>
          <a:stretch/>
        </p:blipFill>
        <p:spPr bwMode="auto">
          <a:xfrm>
            <a:off x="13340158" y="2263923"/>
            <a:ext cx="2597388" cy="1504951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6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6" name="Picture 2" descr="T:\Image\logo_colored_flip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7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3" b="31181"/>
          <a:stretch/>
        </p:blipFill>
        <p:spPr bwMode="auto">
          <a:xfrm>
            <a:off x="19459574" y="1841500"/>
            <a:ext cx="6372226" cy="28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1521407" y="1501179"/>
            <a:ext cx="0" cy="1378547"/>
          </a:xfrm>
          <a:prstGeom prst="line">
            <a:avLst/>
          </a:prstGeom>
          <a:noFill/>
          <a:ln w="38100">
            <a:solidFill>
              <a:srgbClr val="F1652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269574" y="1501179"/>
            <a:ext cx="0" cy="1194624"/>
          </a:xfrm>
          <a:prstGeom prst="line">
            <a:avLst/>
          </a:prstGeom>
          <a:noFill/>
          <a:ln w="38100">
            <a:solidFill>
              <a:srgbClr val="32358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Rectangle 6"/>
          <p:cNvSpPr>
            <a:spLocks noChangeArrowheads="1"/>
          </p:cNvSpPr>
          <p:nvPr/>
        </p:nvSpPr>
        <p:spPr bwMode="auto">
          <a:xfrm flipH="1">
            <a:off x="23304293" y="1518548"/>
            <a:ext cx="1039091" cy="205758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smtClean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RELAXING</a:t>
            </a:r>
            <a:endParaRPr lang="en-US" altLang="en-US" sz="1500" b="1" dirty="0">
              <a:solidFill>
                <a:schemeClr val="tx1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19964400" y="1518547"/>
            <a:ext cx="1534393" cy="20575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 smtClean="0">
                <a:solidFill>
                  <a:schemeClr val="tx1"/>
                </a:solidFill>
                <a:latin typeface="Kalinga" pitchFamily="34" charset="0"/>
                <a:cs typeface="Arial" pitchFamily="34" charset="0"/>
              </a:rPr>
              <a:t>STIMULATING</a:t>
            </a:r>
            <a:endParaRPr lang="en-US" altLang="en-US" sz="1500" b="1" dirty="0">
              <a:solidFill>
                <a:schemeClr val="tx1"/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DESIGN CONCEPT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RETREAT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7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6" name="Picture 2" descr="T:\Image\logo_colored_fl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noFill/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83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0" y="-533400"/>
            <a:ext cx="18288000" cy="7772400"/>
          </a:xfrm>
          <a:prstGeom prst="rect">
            <a:avLst/>
          </a:prstGeom>
          <a:solidFill>
            <a:srgbClr val="868678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Shape 29"/>
          <p:cNvSpPr txBox="1">
            <a:spLocks/>
          </p:cNvSpPr>
          <p:nvPr/>
        </p:nvSpPr>
        <p:spPr>
          <a:xfrm>
            <a:off x="4648200" y="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LIGHTING DEPTH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10607"/>
          <a:stretch/>
        </p:blipFill>
        <p:spPr>
          <a:xfrm>
            <a:off x="18307050" y="-381000"/>
            <a:ext cx="9144000" cy="6858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43" name="Picture 4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Straight Connector 43"/>
            <p:cNvCxnSpPr/>
            <p:nvPr/>
          </p:nvCxnSpPr>
          <p:spPr>
            <a:xfrm>
              <a:off x="22286140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269574" y="1501179"/>
              <a:ext cx="0" cy="1194624"/>
            </a:xfrm>
            <a:prstGeom prst="line">
              <a:avLst/>
            </a:prstGeom>
            <a:noFill/>
            <a:ln w="38100">
              <a:solidFill>
                <a:srgbClr val="32358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Rectangle 6"/>
            <p:cNvSpPr>
              <a:spLocks noChangeArrowheads="1"/>
            </p:cNvSpPr>
            <p:nvPr/>
          </p:nvSpPr>
          <p:spPr bwMode="auto">
            <a:xfrm flipH="1">
              <a:off x="23304293" y="1518549"/>
              <a:ext cx="2129577" cy="205758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RELAXING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20224308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8</a:t>
            </a:fld>
            <a:endParaRPr lang="en-US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0" name="Picture 2" descr="T:\Image\logo_colored_f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-76200" y="609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Arial" pitchFamily="34" charset="0"/>
              </a:rPr>
              <a:t>Thesis </a:t>
            </a:r>
            <a:r>
              <a:rPr lang="en-US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linga" pitchFamily="34" charset="0"/>
                <a:cs typeface="Arial" pitchFamily="34" charset="0"/>
              </a:rPr>
              <a:t>|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Kalinga" pitchFamily="34" charset="0"/>
                <a:cs typeface="Arial" pitchFamily="34" charset="0"/>
              </a:rPr>
              <a:t> Apr 14, 14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8309027" y="1143000"/>
            <a:ext cx="1883973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44000" y="-533400"/>
            <a:ext cx="9144000" cy="7772400"/>
          </a:xfrm>
          <a:prstGeom prst="rect">
            <a:avLst/>
          </a:prstGeom>
          <a:solidFill>
            <a:srgbClr val="685542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12974"/>
          <a:stretch/>
        </p:blipFill>
        <p:spPr>
          <a:xfrm>
            <a:off x="9144000" y="0"/>
            <a:ext cx="9144000" cy="6483960"/>
          </a:xfrm>
          <a:prstGeom prst="rect">
            <a:avLst/>
          </a:prstGeom>
        </p:spPr>
      </p:pic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029484" y="1143000"/>
            <a:ext cx="356231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LOUNGE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82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9"/>
          <p:cNvSpPr txBox="1">
            <a:spLocks/>
          </p:cNvSpPr>
          <p:nvPr/>
        </p:nvSpPr>
        <p:spPr>
          <a:xfrm>
            <a:off x="4648200" y="76200"/>
            <a:ext cx="2667000" cy="111908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" sz="3000" b="1" dirty="0" smtClean="0">
                <a:solidFill>
                  <a:schemeClr val="bg1">
                    <a:lumMod val="50000"/>
                  </a:schemeClr>
                </a:solidFill>
                <a:latin typeface="Kalinga" pitchFamily="34" charset="0"/>
                <a:cs typeface="Arial" pitchFamily="34" charset="0"/>
              </a:rPr>
              <a:t>WEST LOBBY</a:t>
            </a:r>
            <a:endParaRPr lang="en" sz="3000" b="1" dirty="0">
              <a:solidFill>
                <a:schemeClr val="bg1">
                  <a:lumMod val="50000"/>
                </a:schemeClr>
              </a:solidFill>
              <a:latin typeface="Kalinga" pitchFamily="34" charset="0"/>
              <a:cs typeface="Arial" pitchFamily="34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6858000" y="1143000"/>
            <a:ext cx="6684006" cy="251039"/>
          </a:xfrm>
          <a:prstGeom prst="rect">
            <a:avLst/>
          </a:prstGeom>
          <a:gradFill flip="none" rotWithShape="1">
            <a:gsLst>
              <a:gs pos="0">
                <a:srgbClr val="DAD5BA"/>
              </a:gs>
              <a:gs pos="50000">
                <a:srgbClr val="DAD5BA">
                  <a:tint val="44500"/>
                  <a:satMod val="160000"/>
                </a:srgbClr>
              </a:gs>
              <a:gs pos="100000">
                <a:srgbClr val="DAD5B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rgbClr val="5F5F5F"/>
                </a:solidFill>
                <a:latin typeface="Kalinga" pitchFamily="34" charset="0"/>
                <a:cs typeface="Arial" pitchFamily="34" charset="0"/>
              </a:rPr>
              <a:t>SPACE DESCRIPTION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13939518" y="2048069"/>
            <a:ext cx="4348482" cy="34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2567 SF </a:t>
            </a:r>
            <a:b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</a:b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(1940SF ground floor, 627 SF 1</a:t>
            </a:r>
            <a:r>
              <a:rPr kumimoji="0" lang="en-US" altLang="en-US" sz="160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st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 floor)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w Cen MT" pitchFamily="34" charset="0"/>
                <a:cs typeface="Arial" pitchFamily="34" charset="0"/>
              </a:rPr>
              <a:t>Dormitory Multipurpose.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000000"/>
              </a:solidFill>
              <a:latin typeface="Tw Cen MT" pitchFamily="34" charset="0"/>
              <a:cs typeface="Arial" pitchFamily="34" charset="0"/>
            </a:endParaRPr>
          </a:p>
          <a:p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Stimulating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Spacious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  <a:cs typeface="Arial" pitchFamily="34" charset="0"/>
              </a:rPr>
              <a:t>Energy Efficiency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0667999" y="2071686"/>
            <a:ext cx="2866701" cy="440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Area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Occupancy Type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w Cen MT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Tw Cen MT" pitchFamily="34" charset="0"/>
                <a:cs typeface="Arial" pitchFamily="34" charset="0"/>
              </a:rPr>
              <a:t>Design Criteria</a:t>
            </a: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019868"/>
              </p:ext>
            </p:extLst>
          </p:nvPr>
        </p:nvGraphicFramePr>
        <p:xfrm>
          <a:off x="10477500" y="4274343"/>
          <a:ext cx="6476999" cy="651730"/>
        </p:xfrm>
        <a:graphic>
          <a:graphicData uri="http://schemas.openxmlformats.org/drawingml/2006/table">
            <a:tbl>
              <a:tblPr firstRow="1" bandCol="1">
                <a:tableStyleId>{073A0DAA-6AF3-43AB-8588-CEC1D06C72B9}</a:tableStyleId>
              </a:tblPr>
              <a:tblGrid>
                <a:gridCol w="3104623"/>
                <a:gridCol w="631602"/>
                <a:gridCol w="625031"/>
                <a:gridCol w="1003664"/>
                <a:gridCol w="1112079"/>
              </a:tblGrid>
              <a:tr h="325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IES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Recommendation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Ev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Avg:Min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IES pg. #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5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Dormitory – </a:t>
                      </a:r>
                      <a:r>
                        <a:rPr lang="en-US" sz="1600" dirty="0" smtClean="0">
                          <a:effectLst/>
                        </a:rPr>
                        <a:t>Multipurpose (lux)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150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3:1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24.10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Tw Cen M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41" name="Group 40"/>
          <p:cNvGrpSpPr/>
          <p:nvPr/>
        </p:nvGrpSpPr>
        <p:grpSpPr>
          <a:xfrm>
            <a:off x="4648199" y="3720969"/>
            <a:ext cx="4241758" cy="2127635"/>
            <a:chOff x="19789662" y="1501179"/>
            <a:chExt cx="6042138" cy="3030692"/>
          </a:xfrm>
        </p:grpSpPr>
        <p:pic>
          <p:nvPicPr>
            <p:cNvPr id="42" name="Picture 4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3" b="31181"/>
            <a:stretch/>
          </p:blipFill>
          <p:spPr bwMode="auto">
            <a:xfrm>
              <a:off x="19789662" y="1845083"/>
              <a:ext cx="6042138" cy="268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22286140" y="1501179"/>
              <a:ext cx="0" cy="1378548"/>
            </a:xfrm>
            <a:prstGeom prst="line">
              <a:avLst/>
            </a:prstGeom>
            <a:noFill/>
            <a:ln w="38100">
              <a:solidFill>
                <a:srgbClr val="F165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Rectangle 6"/>
            <p:cNvSpPr>
              <a:spLocks noChangeArrowheads="1"/>
            </p:cNvSpPr>
            <p:nvPr/>
          </p:nvSpPr>
          <p:spPr bwMode="auto">
            <a:xfrm>
              <a:off x="20224308" y="1501180"/>
              <a:ext cx="2039220" cy="223127"/>
            </a:xfrm>
            <a:prstGeom prst="rect">
              <a:avLst/>
            </a:prstGeom>
            <a:gradFill flip="none" rotWithShape="1">
              <a:gsLst>
                <a:gs pos="0">
                  <a:srgbClr val="DAD5BA"/>
                </a:gs>
                <a:gs pos="50000">
                  <a:srgbClr val="DAD5BA">
                    <a:tint val="44500"/>
                    <a:satMod val="160000"/>
                  </a:srgbClr>
                </a:gs>
                <a:gs pos="100000">
                  <a:srgbClr val="DAD5BA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dirty="0" smtClean="0">
                  <a:solidFill>
                    <a:schemeClr val="tx1"/>
                  </a:solidFill>
                  <a:latin typeface="Kalinga" pitchFamily="34" charset="0"/>
                  <a:cs typeface="Arial" pitchFamily="34" charset="0"/>
                </a:rPr>
                <a:t>STIMULATING</a:t>
              </a:r>
              <a:endParaRPr lang="en-US" altLang="en-US" sz="1500" b="1" dirty="0">
                <a:solidFill>
                  <a:schemeClr val="tx1"/>
                </a:solidFill>
                <a:latin typeface="Kalinga" pitchFamily="34" charset="0"/>
                <a:cs typeface="Arial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 flipH="1">
            <a:off x="12700" y="0"/>
            <a:ext cx="455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fld id="{A93E8C48-2D5B-4397-95A0-7275345DA905}" type="slidenum">
              <a:rPr lang="en-US" b="1" smtClean="0">
                <a:solidFill>
                  <a:srgbClr val="8B984A"/>
                </a:solidFill>
                <a:latin typeface="Tw Cen MT" pitchFamily="34" charset="0"/>
                <a:ea typeface="Arial"/>
                <a:cs typeface="Arial" pitchFamily="34" charset="0"/>
              </a:rPr>
              <a:t>9</a:t>
            </a:fld>
            <a:endParaRPr lang="en-US" b="1" dirty="0">
              <a:solidFill>
                <a:srgbClr val="8B984A"/>
              </a:solidFill>
              <a:latin typeface="Tw Cen MT" pitchFamily="34" charset="0"/>
              <a:ea typeface="Arial"/>
              <a:cs typeface="Arial" pitchFamily="34" charset="0"/>
            </a:endParaRPr>
          </a:p>
        </p:txBody>
      </p:sp>
      <p:pic>
        <p:nvPicPr>
          <p:cNvPr id="35" name="Picture 2" descr="T:\Image\logo_colored_fl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64484"/>
            <a:ext cx="190499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2700" y="1066800"/>
            <a:ext cx="3187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  <a:t>Murphy Hall 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alinga" pitchFamily="34" charset="0"/>
                <a:cs typeface="Arial" pitchFamily="34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Kalinga" pitchFamily="34" charset="0"/>
                <a:cs typeface="Arial" pitchFamily="34" charset="0"/>
              </a:rPr>
              <a:t>John Carroll University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solidFill>
                  <a:srgbClr val="7F7F7F"/>
                </a:solidFill>
                <a:latin typeface="Kalinga" pitchFamily="34" charset="0"/>
                <a:cs typeface="Arial" pitchFamily="34" charset="0"/>
              </a:rPr>
              <a:t>Advisor: Shawn Good</a:t>
            </a:r>
            <a:endParaRPr lang="en-US" altLang="en-US" sz="1600" b="1" dirty="0">
              <a:solidFill>
                <a:srgbClr val="7F7F7F"/>
              </a:solidFill>
              <a:latin typeface="Kaling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Kalinga" pitchFamily="34" charset="0"/>
              <a:cs typeface="Arial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288000" y="-533400"/>
            <a:ext cx="9144000" cy="7772400"/>
          </a:xfrm>
          <a:prstGeom prst="rect">
            <a:avLst/>
          </a:prstGeom>
          <a:solidFill>
            <a:srgbClr val="868678"/>
          </a:solidFill>
          <a:ln w="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10607"/>
          <a:stretch/>
        </p:blipFill>
        <p:spPr>
          <a:xfrm>
            <a:off x="18307050" y="-381000"/>
            <a:ext cx="9144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3401"/>
              </p:ext>
            </p:extLst>
          </p:nvPr>
        </p:nvGraphicFramePr>
        <p:xfrm>
          <a:off x="11506200" y="5197258"/>
          <a:ext cx="4044155" cy="69868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67013"/>
                <a:gridCol w="1977142"/>
              </a:tblGrid>
              <a:tr h="34055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Lighting Power Density | IECC Table 505.5.2 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8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Dormitory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1.00  W/SF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1219200" y="3505200"/>
            <a:ext cx="28667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49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Introduction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West Lobby and Corridor</a:t>
            </a:r>
          </a:p>
          <a:p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r>
              <a:rPr lang="en-US" altLang="en-US" sz="1600" dirty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Lighting Design - Lounge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Structural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chemeClr val="bg1">
                  <a:lumMod val="7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Electrical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bg1">
                    <a:lumMod val="7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Summary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8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9|1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8|5.5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8.2|11.7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9931</TotalTime>
  <Words>1615</Words>
  <Application>Microsoft Office PowerPoint</Application>
  <PresentationFormat>Custom</PresentationFormat>
  <Paragraphs>1106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Chiyan Poon</cp:lastModifiedBy>
  <cp:revision>253</cp:revision>
  <cp:lastPrinted>2014-04-13T18:31:26Z</cp:lastPrinted>
  <dcterms:created xsi:type="dcterms:W3CDTF">2006-11-29T18:17:25Z</dcterms:created>
  <dcterms:modified xsi:type="dcterms:W3CDTF">2014-04-14T03:45:11Z</dcterms:modified>
</cp:coreProperties>
</file>